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Планируемый объём поступлений (выручка) от продаж, тенге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Лист1!$B$1:$I$1</c:f>
              <c:strCache>
                <c:ptCount val="8"/>
                <c:pt idx="0">
                  <c:v>01.05.</c:v>
                </c:pt>
                <c:pt idx="1">
                  <c:v>01.06.</c:v>
                </c:pt>
                <c:pt idx="2">
                  <c:v>01.07.</c:v>
                </c:pt>
                <c:pt idx="3">
                  <c:v>01.08.</c:v>
                </c:pt>
                <c:pt idx="4">
                  <c:v>01.09.</c:v>
                </c:pt>
                <c:pt idx="5">
                  <c:v>01.10.</c:v>
                </c:pt>
                <c:pt idx="6">
                  <c:v>01.11.</c:v>
                </c:pt>
                <c:pt idx="7">
                  <c:v>01.12.</c:v>
                </c:pt>
              </c:strCache>
            </c:strRef>
          </c:cat>
          <c:val>
            <c:numRef>
              <c:f>Лист1!$B$4:$I$4</c:f>
              <c:numCache>
                <c:formatCode>General</c:formatCode>
                <c:ptCount val="8"/>
                <c:pt idx="0">
                  <c:v>1365000</c:v>
                </c:pt>
                <c:pt idx="1">
                  <c:v>1425000</c:v>
                </c:pt>
                <c:pt idx="2">
                  <c:v>1762250</c:v>
                </c:pt>
                <c:pt idx="3">
                  <c:v>1925000</c:v>
                </c:pt>
                <c:pt idx="4">
                  <c:v>1718500</c:v>
                </c:pt>
                <c:pt idx="5">
                  <c:v>1575000</c:v>
                </c:pt>
                <c:pt idx="6">
                  <c:v>1294500</c:v>
                </c:pt>
                <c:pt idx="7">
                  <c:v>750000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5-4B4E-BD00-06DEBF1B498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345960063"/>
        <c:axId val="1345960895"/>
      </c:barChart>
      <c:catAx>
        <c:axId val="13459600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5960895"/>
        <c:crosses val="autoZero"/>
        <c:auto val="1"/>
        <c:lblAlgn val="ctr"/>
        <c:lblOffset val="100"/>
        <c:noMultiLvlLbl val="0"/>
      </c:catAx>
      <c:valAx>
        <c:axId val="1345960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596006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  <c:showDLblsOverMax val="0"/>
  </c:chart>
  <c:spPr>
    <a:gradFill rotWithShape="1">
      <a:gsLst>
        <a:gs pos="0">
          <a:schemeClr val="accent2">
            <a:tint val="67000"/>
            <a:satMod val="105000"/>
            <a:lumMod val="110000"/>
          </a:schemeClr>
        </a:gs>
        <a:gs pos="50000">
          <a:schemeClr val="accent2">
            <a:tint val="73000"/>
            <a:satMod val="103000"/>
            <a:lumMod val="105000"/>
          </a:schemeClr>
        </a:gs>
        <a:gs pos="100000">
          <a:schemeClr val="accent2">
            <a:tint val="81000"/>
            <a:satMod val="109000"/>
            <a:lumMod val="105000"/>
          </a:schemeClr>
        </a:gs>
      </a:gsLst>
      <a:lin ang="5400000" scaled="0"/>
    </a:gradFill>
    <a:ln w="6350" cap="flat" cmpd="sng" algn="in">
      <a:solidFill>
        <a:schemeClr val="accent2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Планируемый объём поступлений (выручка) от продаж, тенге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Лист2!$A$4</c:f>
              <c:strCache>
                <c:ptCount val="1"/>
                <c:pt idx="0">
                  <c:v>3. Планируемый объём поступлений (выручка) от продаж, тенге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Лист2!$B$1:$M$1</c:f>
              <c:strCache>
                <c:ptCount val="12"/>
                <c:pt idx="0">
                  <c:v>01.01.</c:v>
                </c:pt>
                <c:pt idx="1">
                  <c:v>01.02.</c:v>
                </c:pt>
                <c:pt idx="2">
                  <c:v>01.03.</c:v>
                </c:pt>
                <c:pt idx="3">
                  <c:v>01.04.</c:v>
                </c:pt>
                <c:pt idx="4">
                  <c:v>01.05.</c:v>
                </c:pt>
                <c:pt idx="5">
                  <c:v>01.06.</c:v>
                </c:pt>
                <c:pt idx="6">
                  <c:v>01.07.</c:v>
                </c:pt>
                <c:pt idx="7">
                  <c:v>01.08.</c:v>
                </c:pt>
                <c:pt idx="8">
                  <c:v>01.09.</c:v>
                </c:pt>
                <c:pt idx="9">
                  <c:v>01.10.</c:v>
                </c:pt>
                <c:pt idx="10">
                  <c:v>01.11.</c:v>
                </c:pt>
                <c:pt idx="11">
                  <c:v>01.12.</c:v>
                </c:pt>
              </c:strCache>
            </c:strRef>
          </c:cat>
          <c:val>
            <c:numRef>
              <c:f>Лист2!$B$4:$M$4</c:f>
              <c:numCache>
                <c:formatCode>General</c:formatCode>
                <c:ptCount val="12"/>
                <c:pt idx="0">
                  <c:v>1104000</c:v>
                </c:pt>
                <c:pt idx="1">
                  <c:v>1350000</c:v>
                </c:pt>
                <c:pt idx="2">
                  <c:v>2319000</c:v>
                </c:pt>
                <c:pt idx="3">
                  <c:v>4308500</c:v>
                </c:pt>
                <c:pt idx="4">
                  <c:v>6192000</c:v>
                </c:pt>
                <c:pt idx="5">
                  <c:v>7280000</c:v>
                </c:pt>
                <c:pt idx="6">
                  <c:v>7280000</c:v>
                </c:pt>
                <c:pt idx="7">
                  <c:v>7280000</c:v>
                </c:pt>
                <c:pt idx="8">
                  <c:v>7280000</c:v>
                </c:pt>
                <c:pt idx="9">
                  <c:v>5363750</c:v>
                </c:pt>
                <c:pt idx="10">
                  <c:v>3697500</c:v>
                </c:pt>
                <c:pt idx="11">
                  <c:v>2250000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5-429E-A6C6-7B80584D742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64919951"/>
        <c:axId val="1264919119"/>
      </c:barChart>
      <c:catAx>
        <c:axId val="12649199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4919119"/>
        <c:crosses val="autoZero"/>
        <c:auto val="1"/>
        <c:lblAlgn val="ctr"/>
        <c:lblOffset val="100"/>
        <c:noMultiLvlLbl val="0"/>
      </c:catAx>
      <c:valAx>
        <c:axId val="126491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491995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2">
            <a:tint val="67000"/>
            <a:satMod val="105000"/>
            <a:lumMod val="110000"/>
          </a:schemeClr>
        </a:gs>
        <a:gs pos="50000">
          <a:schemeClr val="accent2">
            <a:tint val="73000"/>
            <a:satMod val="103000"/>
            <a:lumMod val="105000"/>
          </a:schemeClr>
        </a:gs>
        <a:gs pos="100000">
          <a:schemeClr val="accent2">
            <a:tint val="81000"/>
            <a:satMod val="109000"/>
            <a:lumMod val="105000"/>
          </a:schemeClr>
        </a:gs>
      </a:gsLst>
      <a:lin ang="5400000" scaled="0"/>
    </a:gradFill>
    <a:ln w="6350" cap="flat" cmpd="sng" algn="in">
      <a:solidFill>
        <a:schemeClr val="accent2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84-4E9A-A216-C8676B1E85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84-4E9A-A216-C8676B1E85A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Лист7!$A$2:$A$3</c:f>
              <c:strCache>
                <c:ptCount val="2"/>
                <c:pt idx="0">
                  <c:v>Оборотный капитал</c:v>
                </c:pt>
                <c:pt idx="1">
                  <c:v>Предпроизводственные расходы</c:v>
                </c:pt>
              </c:strCache>
            </c:strRef>
          </c:cat>
          <c:val>
            <c:numRef>
              <c:f>Лист7!$B$2:$B$3</c:f>
              <c:numCache>
                <c:formatCode>General</c:formatCode>
                <c:ptCount val="2"/>
                <c:pt idx="0">
                  <c:v>3547416</c:v>
                </c:pt>
                <c:pt idx="1">
                  <c:v>3379568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84-4E9A-A216-C8676B1E85A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2">
            <a:tint val="67000"/>
            <a:satMod val="105000"/>
            <a:lumMod val="110000"/>
          </a:schemeClr>
        </a:gs>
        <a:gs pos="50000">
          <a:schemeClr val="accent2">
            <a:tint val="73000"/>
            <a:satMod val="103000"/>
            <a:lumMod val="105000"/>
          </a:schemeClr>
        </a:gs>
        <a:gs pos="100000">
          <a:schemeClr val="accent2">
            <a:tint val="81000"/>
            <a:satMod val="109000"/>
            <a:lumMod val="105000"/>
          </a:schemeClr>
        </a:gs>
      </a:gsLst>
      <a:lin ang="5400000" scaled="0"/>
      <a:tileRect/>
    </a:gradFill>
    <a:ln w="6350" cap="flat" cmpd="sng" algn="in">
      <a:solidFill>
        <a:schemeClr val="accent2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395BB-9227-4EDA-8C71-AA146EE09BAA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D67B9FC-D9D7-47EC-9120-5D52789D83E4}">
      <dgm:prSet/>
      <dgm:spPr/>
      <dgm:t>
        <a:bodyPr/>
        <a:lstStyle/>
        <a:p>
          <a:pPr rtl="0"/>
          <a:r>
            <a:rPr lang="ru-RU" baseline="0" dirty="0" smtClean="0"/>
            <a:t>В настоящее время стоит серьезный вопрос по защите окружающей среды в мировом масштабе. В Казахстане также имеется эта проблема. </a:t>
          </a:r>
          <a:endParaRPr lang="ru-RU" dirty="0"/>
        </a:p>
      </dgm:t>
    </dgm:pt>
    <dgm:pt modelId="{CABFB59D-45AD-4CB1-9319-A23720A7FDCA}" type="parTrans" cxnId="{1E9B0AD7-A936-4D50-AF52-2B706E8C50C2}">
      <dgm:prSet/>
      <dgm:spPr/>
      <dgm:t>
        <a:bodyPr/>
        <a:lstStyle/>
        <a:p>
          <a:endParaRPr lang="ru-RU"/>
        </a:p>
      </dgm:t>
    </dgm:pt>
    <dgm:pt modelId="{B1270649-6382-4A82-8E7E-B6338C04B915}" type="sibTrans" cxnId="{1E9B0AD7-A936-4D50-AF52-2B706E8C50C2}">
      <dgm:prSet/>
      <dgm:spPr/>
      <dgm:t>
        <a:bodyPr/>
        <a:lstStyle/>
        <a:p>
          <a:endParaRPr lang="ru-RU"/>
        </a:p>
      </dgm:t>
    </dgm:pt>
    <dgm:pt modelId="{0188747A-2DB1-4CF9-A139-5A9F16304EC1}">
      <dgm:prSet/>
      <dgm:spPr/>
      <dgm:t>
        <a:bodyPr/>
        <a:lstStyle/>
        <a:p>
          <a:pPr rtl="0"/>
          <a:r>
            <a:rPr lang="ru-RU" baseline="0" dirty="0" smtClean="0"/>
            <a:t>Актуальность данного проекта заключается в том, что данный проект направлен на защиту окружающей среды путем переработки пластиковых бутылок и полиэтилена в тротуарную плитку. </a:t>
          </a:r>
          <a:endParaRPr lang="ru-RU" dirty="0"/>
        </a:p>
      </dgm:t>
    </dgm:pt>
    <dgm:pt modelId="{02921C6F-F527-407F-B33F-AD07C1071B7C}" type="parTrans" cxnId="{EEF84E19-6EE3-4F2D-92B8-1819AD5A0DF8}">
      <dgm:prSet/>
      <dgm:spPr/>
      <dgm:t>
        <a:bodyPr/>
        <a:lstStyle/>
        <a:p>
          <a:endParaRPr lang="ru-RU"/>
        </a:p>
      </dgm:t>
    </dgm:pt>
    <dgm:pt modelId="{F2CA63CB-C8A2-4D18-B2DB-F56140231C69}" type="sibTrans" cxnId="{EEF84E19-6EE3-4F2D-92B8-1819AD5A0DF8}">
      <dgm:prSet/>
      <dgm:spPr/>
      <dgm:t>
        <a:bodyPr/>
        <a:lstStyle/>
        <a:p>
          <a:endParaRPr lang="ru-RU"/>
        </a:p>
      </dgm:t>
    </dgm:pt>
    <dgm:pt modelId="{31977721-3C9D-4B72-BDBD-C402B0BB8B37}" type="pres">
      <dgm:prSet presAssocID="{5C9395BB-9227-4EDA-8C71-AA146EE09BAA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A638AB-2F6A-499C-B1A9-1F6ECC227B1A}" type="pres">
      <dgm:prSet presAssocID="{DD67B9FC-D9D7-47EC-9120-5D52789D83E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10525-7549-4B7C-B0D1-0C1DDF15BC01}" type="pres">
      <dgm:prSet presAssocID="{B1270649-6382-4A82-8E7E-B6338C04B915}" presName="sibTrans" presStyleLbl="sibTrans2D1" presStyleIdx="0" presStyleCnt="1"/>
      <dgm:spPr/>
      <dgm:t>
        <a:bodyPr/>
        <a:lstStyle/>
        <a:p>
          <a:endParaRPr lang="ru-RU"/>
        </a:p>
      </dgm:t>
    </dgm:pt>
    <dgm:pt modelId="{84B7DC01-9C82-41D3-B8FA-C792BB0D34DE}" type="pres">
      <dgm:prSet presAssocID="{B1270649-6382-4A82-8E7E-B6338C04B91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2EE8FCB-AD82-41BA-829B-089581A9A0AB}" type="pres">
      <dgm:prSet presAssocID="{0188747A-2DB1-4CF9-A139-5A9F16304EC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9B0AD7-A936-4D50-AF52-2B706E8C50C2}" srcId="{5C9395BB-9227-4EDA-8C71-AA146EE09BAA}" destId="{DD67B9FC-D9D7-47EC-9120-5D52789D83E4}" srcOrd="0" destOrd="0" parTransId="{CABFB59D-45AD-4CB1-9319-A23720A7FDCA}" sibTransId="{B1270649-6382-4A82-8E7E-B6338C04B915}"/>
    <dgm:cxn modelId="{E0812D5E-2E4B-4EE8-8869-9A489823FC1C}" type="presOf" srcId="{5C9395BB-9227-4EDA-8C71-AA146EE09BAA}" destId="{31977721-3C9D-4B72-BDBD-C402B0BB8B37}" srcOrd="0" destOrd="0" presId="urn:microsoft.com/office/officeart/2005/8/layout/process2"/>
    <dgm:cxn modelId="{6C2772C6-B000-4642-96D0-B3317078ACC4}" type="presOf" srcId="{DD67B9FC-D9D7-47EC-9120-5D52789D83E4}" destId="{78A638AB-2F6A-499C-B1A9-1F6ECC227B1A}" srcOrd="0" destOrd="0" presId="urn:microsoft.com/office/officeart/2005/8/layout/process2"/>
    <dgm:cxn modelId="{06A1A61D-B6CF-4DA8-9CD2-21E4171E8176}" type="presOf" srcId="{B1270649-6382-4A82-8E7E-B6338C04B915}" destId="{84B7DC01-9C82-41D3-B8FA-C792BB0D34DE}" srcOrd="1" destOrd="0" presId="urn:microsoft.com/office/officeart/2005/8/layout/process2"/>
    <dgm:cxn modelId="{EEF84E19-6EE3-4F2D-92B8-1819AD5A0DF8}" srcId="{5C9395BB-9227-4EDA-8C71-AA146EE09BAA}" destId="{0188747A-2DB1-4CF9-A139-5A9F16304EC1}" srcOrd="1" destOrd="0" parTransId="{02921C6F-F527-407F-B33F-AD07C1071B7C}" sibTransId="{F2CA63CB-C8A2-4D18-B2DB-F56140231C69}"/>
    <dgm:cxn modelId="{934E0A9E-3782-4B5B-9BB8-5A27F14B3A52}" type="presOf" srcId="{B1270649-6382-4A82-8E7E-B6338C04B915}" destId="{42D10525-7549-4B7C-B0D1-0C1DDF15BC01}" srcOrd="0" destOrd="0" presId="urn:microsoft.com/office/officeart/2005/8/layout/process2"/>
    <dgm:cxn modelId="{CF7A9114-34BB-4056-B9DD-ED327AB15601}" type="presOf" srcId="{0188747A-2DB1-4CF9-A139-5A9F16304EC1}" destId="{D2EE8FCB-AD82-41BA-829B-089581A9A0AB}" srcOrd="0" destOrd="0" presId="urn:microsoft.com/office/officeart/2005/8/layout/process2"/>
    <dgm:cxn modelId="{51CCD44D-24F0-4570-AA5A-F268F7E00868}" type="presParOf" srcId="{31977721-3C9D-4B72-BDBD-C402B0BB8B37}" destId="{78A638AB-2F6A-499C-B1A9-1F6ECC227B1A}" srcOrd="0" destOrd="0" presId="urn:microsoft.com/office/officeart/2005/8/layout/process2"/>
    <dgm:cxn modelId="{E42EEF49-FEBD-40C5-9359-F19E10896468}" type="presParOf" srcId="{31977721-3C9D-4B72-BDBD-C402B0BB8B37}" destId="{42D10525-7549-4B7C-B0D1-0C1DDF15BC01}" srcOrd="1" destOrd="0" presId="urn:microsoft.com/office/officeart/2005/8/layout/process2"/>
    <dgm:cxn modelId="{EE38811E-FCBD-4983-A8D3-CE621128DEBF}" type="presParOf" srcId="{42D10525-7549-4B7C-B0D1-0C1DDF15BC01}" destId="{84B7DC01-9C82-41D3-B8FA-C792BB0D34DE}" srcOrd="0" destOrd="0" presId="urn:microsoft.com/office/officeart/2005/8/layout/process2"/>
    <dgm:cxn modelId="{0D8D2AF9-C978-47BD-9FEE-BE3EC6F6A886}" type="presParOf" srcId="{31977721-3C9D-4B72-BDBD-C402B0BB8B37}" destId="{D2EE8FCB-AD82-41BA-829B-089581A9A0A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B84852-8F79-4E08-9EB3-B08DB8ADD68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39235F2-6CF3-42B4-A295-2BBE932F35DC}">
      <dgm:prSet/>
      <dgm:spPr/>
      <dgm:t>
        <a:bodyPr/>
        <a:lstStyle/>
        <a:p>
          <a:pPr algn="ctr" rtl="0"/>
          <a:r>
            <a:rPr lang="ru-RU" dirty="0" smtClean="0"/>
            <a:t>Таблица 6 – Поставщики оборудования </a:t>
          </a:r>
          <a:endParaRPr lang="ru-RU" dirty="0"/>
        </a:p>
      </dgm:t>
    </dgm:pt>
    <dgm:pt modelId="{83C6E0DF-070B-411C-B00A-B29AB2D35083}" type="parTrans" cxnId="{5DF6A8F9-1205-4C9E-A847-18CD07787812}">
      <dgm:prSet/>
      <dgm:spPr/>
      <dgm:t>
        <a:bodyPr/>
        <a:lstStyle/>
        <a:p>
          <a:endParaRPr lang="ru-RU"/>
        </a:p>
      </dgm:t>
    </dgm:pt>
    <dgm:pt modelId="{28F54001-4601-4ADB-A080-6E03182ECD70}" type="sibTrans" cxnId="{5DF6A8F9-1205-4C9E-A847-18CD07787812}">
      <dgm:prSet/>
      <dgm:spPr/>
      <dgm:t>
        <a:bodyPr/>
        <a:lstStyle/>
        <a:p>
          <a:endParaRPr lang="ru-RU"/>
        </a:p>
      </dgm:t>
    </dgm:pt>
    <dgm:pt modelId="{32224376-45A7-4E2E-A56B-6694C179BF15}" type="pres">
      <dgm:prSet presAssocID="{33B84852-8F79-4E08-9EB3-B08DB8ADD6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BAC3F2-2E2F-4CFE-A58F-99D050087A73}" type="pres">
      <dgm:prSet presAssocID="{439235F2-6CF3-42B4-A295-2BBE932F35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70DF39-F3F8-4E70-8D5D-0FBED7041CDB}" type="presOf" srcId="{33B84852-8F79-4E08-9EB3-B08DB8ADD688}" destId="{32224376-45A7-4E2E-A56B-6694C179BF15}" srcOrd="0" destOrd="0" presId="urn:microsoft.com/office/officeart/2005/8/layout/vList2"/>
    <dgm:cxn modelId="{EF3710F5-41AF-443F-808D-9DE163D68ABB}" type="presOf" srcId="{439235F2-6CF3-42B4-A295-2BBE932F35DC}" destId="{95BAC3F2-2E2F-4CFE-A58F-99D050087A73}" srcOrd="0" destOrd="0" presId="urn:microsoft.com/office/officeart/2005/8/layout/vList2"/>
    <dgm:cxn modelId="{5DF6A8F9-1205-4C9E-A847-18CD07787812}" srcId="{33B84852-8F79-4E08-9EB3-B08DB8ADD688}" destId="{439235F2-6CF3-42B4-A295-2BBE932F35DC}" srcOrd="0" destOrd="0" parTransId="{83C6E0DF-070B-411C-B00A-B29AB2D35083}" sibTransId="{28F54001-4601-4ADB-A080-6E03182ECD70}"/>
    <dgm:cxn modelId="{4C233E60-AF1B-475C-9539-4426450937B6}" type="presParOf" srcId="{32224376-45A7-4E2E-A56B-6694C179BF15}" destId="{95BAC3F2-2E2F-4CFE-A58F-99D050087A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936277-FD43-4AF2-8624-7744E8347B0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7F262DA-922D-426A-8D40-C3747AEEAE02}">
      <dgm:prSet/>
      <dgm:spPr/>
      <dgm:t>
        <a:bodyPr/>
        <a:lstStyle/>
        <a:p>
          <a:pPr algn="ctr" rtl="0"/>
          <a:r>
            <a:rPr lang="ru-RU" b="0" baseline="0" dirty="0" smtClean="0"/>
            <a:t>Таблица 7 – Аренда помещения</a:t>
          </a:r>
          <a:endParaRPr lang="ru-RU" b="0" dirty="0"/>
        </a:p>
      </dgm:t>
    </dgm:pt>
    <dgm:pt modelId="{4706F7F3-6E44-4319-8B39-B146D5C692DC}" type="parTrans" cxnId="{0BC75D7F-8582-47F0-9EE9-CEFFE29CDA83}">
      <dgm:prSet/>
      <dgm:spPr/>
      <dgm:t>
        <a:bodyPr/>
        <a:lstStyle/>
        <a:p>
          <a:endParaRPr lang="ru-RU"/>
        </a:p>
      </dgm:t>
    </dgm:pt>
    <dgm:pt modelId="{FC7194E4-A3F7-46B0-8D15-F72E36B489F0}" type="sibTrans" cxnId="{0BC75D7F-8582-47F0-9EE9-CEFFE29CDA83}">
      <dgm:prSet/>
      <dgm:spPr/>
      <dgm:t>
        <a:bodyPr/>
        <a:lstStyle/>
        <a:p>
          <a:endParaRPr lang="ru-RU"/>
        </a:p>
      </dgm:t>
    </dgm:pt>
    <dgm:pt modelId="{AC54C87C-45BF-4302-9CEB-7316D54C831D}" type="pres">
      <dgm:prSet presAssocID="{EF936277-FD43-4AF2-8624-7744E8347B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FCBAF7-4615-40C5-A6E9-AF1363CD3B36}" type="pres">
      <dgm:prSet presAssocID="{57F262DA-922D-426A-8D40-C3747AEEAE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4237EC-1B74-45C1-8CEF-0B48EA8E063A}" type="presOf" srcId="{EF936277-FD43-4AF2-8624-7744E8347B01}" destId="{AC54C87C-45BF-4302-9CEB-7316D54C831D}" srcOrd="0" destOrd="0" presId="urn:microsoft.com/office/officeart/2005/8/layout/vList2"/>
    <dgm:cxn modelId="{D14210F3-98FA-424D-B39D-F0E45CAD6EDE}" type="presOf" srcId="{57F262DA-922D-426A-8D40-C3747AEEAE02}" destId="{7FFCBAF7-4615-40C5-A6E9-AF1363CD3B36}" srcOrd="0" destOrd="0" presId="urn:microsoft.com/office/officeart/2005/8/layout/vList2"/>
    <dgm:cxn modelId="{0BC75D7F-8582-47F0-9EE9-CEFFE29CDA83}" srcId="{EF936277-FD43-4AF2-8624-7744E8347B01}" destId="{57F262DA-922D-426A-8D40-C3747AEEAE02}" srcOrd="0" destOrd="0" parTransId="{4706F7F3-6E44-4319-8B39-B146D5C692DC}" sibTransId="{FC7194E4-A3F7-46B0-8D15-F72E36B489F0}"/>
    <dgm:cxn modelId="{9A150AB9-E7D2-4043-A067-283448413706}" type="presParOf" srcId="{AC54C87C-45BF-4302-9CEB-7316D54C831D}" destId="{7FFCBAF7-4615-40C5-A6E9-AF1363CD3B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936277-FD43-4AF2-8624-7744E8347B0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7F262DA-922D-426A-8D40-C3747AEEAE02}">
      <dgm:prSet/>
      <dgm:spPr/>
      <dgm:t>
        <a:bodyPr/>
        <a:lstStyle/>
        <a:p>
          <a:pPr algn="ctr" rtl="0"/>
          <a:r>
            <a:rPr lang="ru-RU" dirty="0" smtClean="0">
              <a:latin typeface="Times New Roman" panose="02020603050405020304" pitchFamily="18" charset="0"/>
              <a:ea typeface="Arial Unicode MS"/>
            </a:rPr>
            <a:t>Таблица 8 – Расчет годовых затрат на оплату труда, </a:t>
          </a:r>
          <a:r>
            <a:rPr lang="ru-RU" dirty="0" err="1" smtClean="0">
              <a:latin typeface="Times New Roman" panose="02020603050405020304" pitchFamily="18" charset="0"/>
              <a:ea typeface="Arial Unicode MS"/>
            </a:rPr>
            <a:t>тнг</a:t>
          </a:r>
          <a:r>
            <a:rPr lang="ru-RU" dirty="0" smtClean="0">
              <a:latin typeface="Times New Roman" panose="02020603050405020304" pitchFamily="18" charset="0"/>
              <a:ea typeface="Arial Unicode MS"/>
            </a:rPr>
            <a:t>.</a:t>
          </a:r>
          <a:endParaRPr lang="ru-RU" b="0" dirty="0"/>
        </a:p>
      </dgm:t>
    </dgm:pt>
    <dgm:pt modelId="{4706F7F3-6E44-4319-8B39-B146D5C692DC}" type="parTrans" cxnId="{0BC75D7F-8582-47F0-9EE9-CEFFE29CDA83}">
      <dgm:prSet/>
      <dgm:spPr/>
      <dgm:t>
        <a:bodyPr/>
        <a:lstStyle/>
        <a:p>
          <a:endParaRPr lang="ru-RU"/>
        </a:p>
      </dgm:t>
    </dgm:pt>
    <dgm:pt modelId="{FC7194E4-A3F7-46B0-8D15-F72E36B489F0}" type="sibTrans" cxnId="{0BC75D7F-8582-47F0-9EE9-CEFFE29CDA83}">
      <dgm:prSet/>
      <dgm:spPr/>
      <dgm:t>
        <a:bodyPr/>
        <a:lstStyle/>
        <a:p>
          <a:endParaRPr lang="ru-RU"/>
        </a:p>
      </dgm:t>
    </dgm:pt>
    <dgm:pt modelId="{AC54C87C-45BF-4302-9CEB-7316D54C831D}" type="pres">
      <dgm:prSet presAssocID="{EF936277-FD43-4AF2-8624-7744E8347B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FCBAF7-4615-40C5-A6E9-AF1363CD3B36}" type="pres">
      <dgm:prSet presAssocID="{57F262DA-922D-426A-8D40-C3747AEEAE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4237EC-1B74-45C1-8CEF-0B48EA8E063A}" type="presOf" srcId="{EF936277-FD43-4AF2-8624-7744E8347B01}" destId="{AC54C87C-45BF-4302-9CEB-7316D54C831D}" srcOrd="0" destOrd="0" presId="urn:microsoft.com/office/officeart/2005/8/layout/vList2"/>
    <dgm:cxn modelId="{D14210F3-98FA-424D-B39D-F0E45CAD6EDE}" type="presOf" srcId="{57F262DA-922D-426A-8D40-C3747AEEAE02}" destId="{7FFCBAF7-4615-40C5-A6E9-AF1363CD3B36}" srcOrd="0" destOrd="0" presId="urn:microsoft.com/office/officeart/2005/8/layout/vList2"/>
    <dgm:cxn modelId="{0BC75D7F-8582-47F0-9EE9-CEFFE29CDA83}" srcId="{EF936277-FD43-4AF2-8624-7744E8347B01}" destId="{57F262DA-922D-426A-8D40-C3747AEEAE02}" srcOrd="0" destOrd="0" parTransId="{4706F7F3-6E44-4319-8B39-B146D5C692DC}" sibTransId="{FC7194E4-A3F7-46B0-8D15-F72E36B489F0}"/>
    <dgm:cxn modelId="{9A150AB9-E7D2-4043-A067-283448413706}" type="presParOf" srcId="{AC54C87C-45BF-4302-9CEB-7316D54C831D}" destId="{7FFCBAF7-4615-40C5-A6E9-AF1363CD3B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4D792E8-75B2-4038-A33A-DE84A603F6E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CA69505-C909-49E3-AEAB-3BE2960A7845}">
      <dgm:prSet/>
      <dgm:spPr/>
      <dgm:t>
        <a:bodyPr/>
        <a:lstStyle/>
        <a:p>
          <a:pPr algn="ctr" rtl="0"/>
          <a:r>
            <a:rPr lang="ru-RU" baseline="0" dirty="0" smtClean="0"/>
            <a:t>Рисунок 1 – Местоположение арендованного помещения </a:t>
          </a:r>
          <a:endParaRPr lang="ru-RU" dirty="0"/>
        </a:p>
      </dgm:t>
    </dgm:pt>
    <dgm:pt modelId="{88ACEC30-C821-4D79-9EFA-0D425305AE6E}" type="parTrans" cxnId="{F447E0B7-E635-47E0-B8B7-E57AADAC83B9}">
      <dgm:prSet/>
      <dgm:spPr/>
      <dgm:t>
        <a:bodyPr/>
        <a:lstStyle/>
        <a:p>
          <a:endParaRPr lang="ru-RU"/>
        </a:p>
      </dgm:t>
    </dgm:pt>
    <dgm:pt modelId="{5B0C9C34-E06B-4022-8888-8EA02C9C76DB}" type="sibTrans" cxnId="{F447E0B7-E635-47E0-B8B7-E57AADAC83B9}">
      <dgm:prSet/>
      <dgm:spPr/>
      <dgm:t>
        <a:bodyPr/>
        <a:lstStyle/>
        <a:p>
          <a:endParaRPr lang="ru-RU"/>
        </a:p>
      </dgm:t>
    </dgm:pt>
    <dgm:pt modelId="{95EA2E1F-EF60-4A26-966C-E1B08C62AF09}" type="pres">
      <dgm:prSet presAssocID="{54D792E8-75B2-4038-A33A-DE84A603F6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F948D6-954B-4439-B7EC-97E971FC372E}" type="pres">
      <dgm:prSet presAssocID="{6CA69505-C909-49E3-AEAB-3BE2960A784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363C82-AFEB-4D14-9B02-FEB45C347E5A}" type="presOf" srcId="{6CA69505-C909-49E3-AEAB-3BE2960A7845}" destId="{B4F948D6-954B-4439-B7EC-97E971FC372E}" srcOrd="0" destOrd="0" presId="urn:microsoft.com/office/officeart/2005/8/layout/vList2"/>
    <dgm:cxn modelId="{F447E0B7-E635-47E0-B8B7-E57AADAC83B9}" srcId="{54D792E8-75B2-4038-A33A-DE84A603F6EC}" destId="{6CA69505-C909-49E3-AEAB-3BE2960A7845}" srcOrd="0" destOrd="0" parTransId="{88ACEC30-C821-4D79-9EFA-0D425305AE6E}" sibTransId="{5B0C9C34-E06B-4022-8888-8EA02C9C76DB}"/>
    <dgm:cxn modelId="{232CFBCE-D00D-4F8A-A2F6-874309812FBB}" type="presOf" srcId="{54D792E8-75B2-4038-A33A-DE84A603F6EC}" destId="{95EA2E1F-EF60-4A26-966C-E1B08C62AF09}" srcOrd="0" destOrd="0" presId="urn:microsoft.com/office/officeart/2005/8/layout/vList2"/>
    <dgm:cxn modelId="{2DA96834-BF05-4BA4-9815-A30E4DCBFDE7}" type="presParOf" srcId="{95EA2E1F-EF60-4A26-966C-E1B08C62AF09}" destId="{B4F948D6-954B-4439-B7EC-97E971FC37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EFB4281-94C0-4A11-B999-9CE6B5EB66A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7CA2D25-B60C-43F0-921A-3AD88C79A50F}">
      <dgm:prSet/>
      <dgm:spPr/>
      <dgm:t>
        <a:bodyPr/>
        <a:lstStyle/>
        <a:p>
          <a:pPr algn="ctr" rtl="0"/>
          <a:r>
            <a:rPr lang="ru-RU" baseline="0" dirty="0" smtClean="0"/>
            <a:t>Таблица 9 – Календарный план реализации проекта</a:t>
          </a:r>
          <a:endParaRPr lang="ru-RU" dirty="0"/>
        </a:p>
      </dgm:t>
    </dgm:pt>
    <dgm:pt modelId="{2A256C65-4592-479A-84E6-23CD9AEB9A31}" type="parTrans" cxnId="{C6B73432-A5DB-4A6A-91D3-EEF6D40D6B1B}">
      <dgm:prSet/>
      <dgm:spPr/>
      <dgm:t>
        <a:bodyPr/>
        <a:lstStyle/>
        <a:p>
          <a:endParaRPr lang="ru-RU"/>
        </a:p>
      </dgm:t>
    </dgm:pt>
    <dgm:pt modelId="{72CA8D18-3E56-4FA7-BC5C-B9A01990BD1A}" type="sibTrans" cxnId="{C6B73432-A5DB-4A6A-91D3-EEF6D40D6B1B}">
      <dgm:prSet/>
      <dgm:spPr/>
      <dgm:t>
        <a:bodyPr/>
        <a:lstStyle/>
        <a:p>
          <a:endParaRPr lang="ru-RU"/>
        </a:p>
      </dgm:t>
    </dgm:pt>
    <dgm:pt modelId="{5DC00E67-499E-446B-A95F-DEEEEF92FAF7}" type="pres">
      <dgm:prSet presAssocID="{4EFB4281-94C0-4A11-B999-9CE6B5EB66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F184D-E6FF-41AE-85ED-A500EC14432A}" type="pres">
      <dgm:prSet presAssocID="{07CA2D25-B60C-43F0-921A-3AD88C79A5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B73432-A5DB-4A6A-91D3-EEF6D40D6B1B}" srcId="{4EFB4281-94C0-4A11-B999-9CE6B5EB66A7}" destId="{07CA2D25-B60C-43F0-921A-3AD88C79A50F}" srcOrd="0" destOrd="0" parTransId="{2A256C65-4592-479A-84E6-23CD9AEB9A31}" sibTransId="{72CA8D18-3E56-4FA7-BC5C-B9A01990BD1A}"/>
    <dgm:cxn modelId="{D6568EF7-610A-4654-ABA0-E131A75795CC}" type="presOf" srcId="{07CA2D25-B60C-43F0-921A-3AD88C79A50F}" destId="{F6EF184D-E6FF-41AE-85ED-A500EC14432A}" srcOrd="0" destOrd="0" presId="urn:microsoft.com/office/officeart/2005/8/layout/vList2"/>
    <dgm:cxn modelId="{5F78A669-6D48-4365-B25D-080DBE508A67}" type="presOf" srcId="{4EFB4281-94C0-4A11-B999-9CE6B5EB66A7}" destId="{5DC00E67-499E-446B-A95F-DEEEEF92FAF7}" srcOrd="0" destOrd="0" presId="urn:microsoft.com/office/officeart/2005/8/layout/vList2"/>
    <dgm:cxn modelId="{D587AB2C-060C-40AA-909A-AA6BDE61B659}" type="presParOf" srcId="{5DC00E67-499E-446B-A95F-DEEEEF92FAF7}" destId="{F6EF184D-E6FF-41AE-85ED-A500EC1443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426151A-F38D-4DEC-8680-396A074C370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2225A17-4FBF-4843-8FE6-246750C6212A}">
      <dgm:prSet/>
      <dgm:spPr/>
      <dgm:t>
        <a:bodyPr/>
        <a:lstStyle/>
        <a:p>
          <a:pPr algn="ctr" rtl="0"/>
          <a:r>
            <a:rPr lang="ru-RU" b="1" baseline="0" dirty="0" smtClean="0"/>
            <a:t>Таблица 10 – Полные инвестиционные издержки</a:t>
          </a:r>
          <a:endParaRPr lang="ru-RU" dirty="0"/>
        </a:p>
      </dgm:t>
    </dgm:pt>
    <dgm:pt modelId="{78C3DA5B-FB2A-4C8B-872E-8C1A0A253698}" type="parTrans" cxnId="{9F65EF0A-994B-42B8-971D-93452868464E}">
      <dgm:prSet/>
      <dgm:spPr/>
      <dgm:t>
        <a:bodyPr/>
        <a:lstStyle/>
        <a:p>
          <a:endParaRPr lang="ru-RU"/>
        </a:p>
      </dgm:t>
    </dgm:pt>
    <dgm:pt modelId="{7C98A406-ADFD-464B-A5C8-4546C075E0F9}" type="sibTrans" cxnId="{9F65EF0A-994B-42B8-971D-93452868464E}">
      <dgm:prSet/>
      <dgm:spPr/>
      <dgm:t>
        <a:bodyPr/>
        <a:lstStyle/>
        <a:p>
          <a:endParaRPr lang="ru-RU"/>
        </a:p>
      </dgm:t>
    </dgm:pt>
    <dgm:pt modelId="{7918E73A-01D9-417B-857B-CE4F70C9CA9B}" type="pres">
      <dgm:prSet presAssocID="{2426151A-F38D-4DEC-8680-396A074C3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08F65D-B417-4425-8133-1D7784B357E5}" type="pres">
      <dgm:prSet presAssocID="{12225A17-4FBF-4843-8FE6-246750C621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65EF0A-994B-42B8-971D-93452868464E}" srcId="{2426151A-F38D-4DEC-8680-396A074C3709}" destId="{12225A17-4FBF-4843-8FE6-246750C6212A}" srcOrd="0" destOrd="0" parTransId="{78C3DA5B-FB2A-4C8B-872E-8C1A0A253698}" sibTransId="{7C98A406-ADFD-464B-A5C8-4546C075E0F9}"/>
    <dgm:cxn modelId="{62C7C50F-E2E3-4A81-8725-41B9D8A59758}" type="presOf" srcId="{2426151A-F38D-4DEC-8680-396A074C3709}" destId="{7918E73A-01D9-417B-857B-CE4F70C9CA9B}" srcOrd="0" destOrd="0" presId="urn:microsoft.com/office/officeart/2005/8/layout/vList2"/>
    <dgm:cxn modelId="{5209CCA1-C928-406A-8414-738673ECB2CF}" type="presOf" srcId="{12225A17-4FBF-4843-8FE6-246750C6212A}" destId="{1208F65D-B417-4425-8133-1D7784B357E5}" srcOrd="0" destOrd="0" presId="urn:microsoft.com/office/officeart/2005/8/layout/vList2"/>
    <dgm:cxn modelId="{433F9DF3-4903-42CF-8151-FF6B7F7F7DDB}" type="presParOf" srcId="{7918E73A-01D9-417B-857B-CE4F70C9CA9B}" destId="{1208F65D-B417-4425-8133-1D7784B357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57EBDA6-69AD-4C40-A66E-F105ADBD1C9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B967E3-55B3-4DD9-BD60-D98AA12E9D4F}">
      <dgm:prSet/>
      <dgm:spPr/>
      <dgm:t>
        <a:bodyPr/>
        <a:lstStyle/>
        <a:p>
          <a:pPr rtl="0"/>
          <a:r>
            <a:rPr lang="ru-RU" b="1" baseline="0" dirty="0" smtClean="0"/>
            <a:t>Таблица 11 – План финансирования</a:t>
          </a:r>
          <a:endParaRPr lang="ru-RU" dirty="0"/>
        </a:p>
      </dgm:t>
    </dgm:pt>
    <dgm:pt modelId="{C562C18A-7AC3-4005-9958-93DF7B25825E}" type="parTrans" cxnId="{4354841A-AFA7-42E2-8BF1-CEC8BAA1B9FB}">
      <dgm:prSet/>
      <dgm:spPr/>
      <dgm:t>
        <a:bodyPr/>
        <a:lstStyle/>
        <a:p>
          <a:endParaRPr lang="ru-RU"/>
        </a:p>
      </dgm:t>
    </dgm:pt>
    <dgm:pt modelId="{64FE34DE-6EA7-4AA3-9A66-9B0E80545CF7}" type="sibTrans" cxnId="{4354841A-AFA7-42E2-8BF1-CEC8BAA1B9FB}">
      <dgm:prSet/>
      <dgm:spPr/>
      <dgm:t>
        <a:bodyPr/>
        <a:lstStyle/>
        <a:p>
          <a:endParaRPr lang="ru-RU"/>
        </a:p>
      </dgm:t>
    </dgm:pt>
    <dgm:pt modelId="{C49719D8-8E0E-4787-B72A-44BF15903257}" type="pres">
      <dgm:prSet presAssocID="{F57EBDA6-69AD-4C40-A66E-F105ADBD1C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EC834F-2FB5-4B27-9477-5D1AE7885CAC}" type="pres">
      <dgm:prSet presAssocID="{FFB967E3-55B3-4DD9-BD60-D98AA12E9D4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00BFD6-E3A0-460D-890E-7C19DC0ABFF3}" type="presOf" srcId="{F57EBDA6-69AD-4C40-A66E-F105ADBD1C97}" destId="{C49719D8-8E0E-4787-B72A-44BF15903257}" srcOrd="0" destOrd="0" presId="urn:microsoft.com/office/officeart/2005/8/layout/vList2"/>
    <dgm:cxn modelId="{2015111E-E89E-4326-BBBA-90744B7B8AB0}" type="presOf" srcId="{FFB967E3-55B3-4DD9-BD60-D98AA12E9D4F}" destId="{7CEC834F-2FB5-4B27-9477-5D1AE7885CAC}" srcOrd="0" destOrd="0" presId="urn:microsoft.com/office/officeart/2005/8/layout/vList2"/>
    <dgm:cxn modelId="{4354841A-AFA7-42E2-8BF1-CEC8BAA1B9FB}" srcId="{F57EBDA6-69AD-4C40-A66E-F105ADBD1C97}" destId="{FFB967E3-55B3-4DD9-BD60-D98AA12E9D4F}" srcOrd="0" destOrd="0" parTransId="{C562C18A-7AC3-4005-9958-93DF7B25825E}" sibTransId="{64FE34DE-6EA7-4AA3-9A66-9B0E80545CF7}"/>
    <dgm:cxn modelId="{2D1D1684-D554-4808-8086-E5CBD905C581}" type="presParOf" srcId="{C49719D8-8E0E-4787-B72A-44BF15903257}" destId="{7CEC834F-2FB5-4B27-9477-5D1AE7885C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57EBDA6-69AD-4C40-A66E-F105ADBD1C9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B967E3-55B3-4DD9-BD60-D98AA12E9D4F}">
      <dgm:prSet/>
      <dgm:spPr/>
      <dgm:t>
        <a:bodyPr/>
        <a:lstStyle/>
        <a:p>
          <a:pPr rtl="0"/>
          <a:r>
            <a:rPr lang="ru-RU" b="1" baseline="0" dirty="0" smtClean="0"/>
            <a:t>Таблица 12 – </a:t>
          </a:r>
          <a:r>
            <a:rPr lang="ru-RU" b="1" dirty="0" smtClean="0"/>
            <a:t>Условия кредитования</a:t>
          </a:r>
          <a:endParaRPr lang="ru-RU" dirty="0"/>
        </a:p>
      </dgm:t>
    </dgm:pt>
    <dgm:pt modelId="{C562C18A-7AC3-4005-9958-93DF7B25825E}" type="parTrans" cxnId="{4354841A-AFA7-42E2-8BF1-CEC8BAA1B9FB}">
      <dgm:prSet/>
      <dgm:spPr/>
      <dgm:t>
        <a:bodyPr/>
        <a:lstStyle/>
        <a:p>
          <a:endParaRPr lang="ru-RU"/>
        </a:p>
      </dgm:t>
    </dgm:pt>
    <dgm:pt modelId="{64FE34DE-6EA7-4AA3-9A66-9B0E80545CF7}" type="sibTrans" cxnId="{4354841A-AFA7-42E2-8BF1-CEC8BAA1B9FB}">
      <dgm:prSet/>
      <dgm:spPr/>
      <dgm:t>
        <a:bodyPr/>
        <a:lstStyle/>
        <a:p>
          <a:endParaRPr lang="ru-RU"/>
        </a:p>
      </dgm:t>
    </dgm:pt>
    <dgm:pt modelId="{C49719D8-8E0E-4787-B72A-44BF15903257}" type="pres">
      <dgm:prSet presAssocID="{F57EBDA6-69AD-4C40-A66E-F105ADBD1C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EC834F-2FB5-4B27-9477-5D1AE7885CAC}" type="pres">
      <dgm:prSet presAssocID="{FFB967E3-55B3-4DD9-BD60-D98AA12E9D4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00BFD6-E3A0-460D-890E-7C19DC0ABFF3}" type="presOf" srcId="{F57EBDA6-69AD-4C40-A66E-F105ADBD1C97}" destId="{C49719D8-8E0E-4787-B72A-44BF15903257}" srcOrd="0" destOrd="0" presId="urn:microsoft.com/office/officeart/2005/8/layout/vList2"/>
    <dgm:cxn modelId="{2015111E-E89E-4326-BBBA-90744B7B8AB0}" type="presOf" srcId="{FFB967E3-55B3-4DD9-BD60-D98AA12E9D4F}" destId="{7CEC834F-2FB5-4B27-9477-5D1AE7885CAC}" srcOrd="0" destOrd="0" presId="urn:microsoft.com/office/officeart/2005/8/layout/vList2"/>
    <dgm:cxn modelId="{4354841A-AFA7-42E2-8BF1-CEC8BAA1B9FB}" srcId="{F57EBDA6-69AD-4C40-A66E-F105ADBD1C97}" destId="{FFB967E3-55B3-4DD9-BD60-D98AA12E9D4F}" srcOrd="0" destOrd="0" parTransId="{C562C18A-7AC3-4005-9958-93DF7B25825E}" sibTransId="{64FE34DE-6EA7-4AA3-9A66-9B0E80545CF7}"/>
    <dgm:cxn modelId="{2D1D1684-D554-4808-8086-E5CBD905C581}" type="presParOf" srcId="{C49719D8-8E0E-4787-B72A-44BF15903257}" destId="{7CEC834F-2FB5-4B27-9477-5D1AE7885C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94AD45B-9533-4E66-A5F9-DFF8DE453D8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05E146-CE99-4FF9-96FC-CFD1B7E4BC96}">
      <dgm:prSet/>
      <dgm:spPr/>
      <dgm:t>
        <a:bodyPr/>
        <a:lstStyle/>
        <a:p>
          <a:pPr algn="ctr" rtl="0"/>
          <a:r>
            <a:rPr lang="ru-RU" baseline="0" dirty="0" smtClean="0"/>
            <a:t>Таблица 13 – Финансовые коэффициенты по проект</a:t>
          </a:r>
          <a:endParaRPr lang="ru-RU" dirty="0"/>
        </a:p>
      </dgm:t>
    </dgm:pt>
    <dgm:pt modelId="{016C5525-20B2-48EC-B537-EBBED39AB280}" type="parTrans" cxnId="{97332311-88D8-404E-9050-A834C683EA07}">
      <dgm:prSet/>
      <dgm:spPr/>
      <dgm:t>
        <a:bodyPr/>
        <a:lstStyle/>
        <a:p>
          <a:endParaRPr lang="ru-RU"/>
        </a:p>
      </dgm:t>
    </dgm:pt>
    <dgm:pt modelId="{9BB58CE7-E646-4859-99AD-7F8A1613D757}" type="sibTrans" cxnId="{97332311-88D8-404E-9050-A834C683EA07}">
      <dgm:prSet/>
      <dgm:spPr/>
      <dgm:t>
        <a:bodyPr/>
        <a:lstStyle/>
        <a:p>
          <a:endParaRPr lang="ru-RU"/>
        </a:p>
      </dgm:t>
    </dgm:pt>
    <dgm:pt modelId="{15BBC6A5-DCA3-4697-B3B5-52986D3AA119}" type="pres">
      <dgm:prSet presAssocID="{E94AD45B-9533-4E66-A5F9-DFF8DE453D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BC271F-D5C0-4654-82B5-921080EEF4E7}" type="pres">
      <dgm:prSet presAssocID="{9905E146-CE99-4FF9-96FC-CFD1B7E4BC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32311-88D8-404E-9050-A834C683EA07}" srcId="{E94AD45B-9533-4E66-A5F9-DFF8DE453D8E}" destId="{9905E146-CE99-4FF9-96FC-CFD1B7E4BC96}" srcOrd="0" destOrd="0" parTransId="{016C5525-20B2-48EC-B537-EBBED39AB280}" sibTransId="{9BB58CE7-E646-4859-99AD-7F8A1613D757}"/>
    <dgm:cxn modelId="{B2195764-2B48-4531-B295-C36BAB039ECB}" type="presOf" srcId="{9905E146-CE99-4FF9-96FC-CFD1B7E4BC96}" destId="{40BC271F-D5C0-4654-82B5-921080EEF4E7}" srcOrd="0" destOrd="0" presId="urn:microsoft.com/office/officeart/2005/8/layout/vList2"/>
    <dgm:cxn modelId="{9EAA397D-AB0F-451A-9659-0FA159147EAD}" type="presOf" srcId="{E94AD45B-9533-4E66-A5F9-DFF8DE453D8E}" destId="{15BBC6A5-DCA3-4697-B3B5-52986D3AA119}" srcOrd="0" destOrd="0" presId="urn:microsoft.com/office/officeart/2005/8/layout/vList2"/>
    <dgm:cxn modelId="{B17B444E-778A-43D1-89A0-E877CBF57E0C}" type="presParOf" srcId="{15BBC6A5-DCA3-4697-B3B5-52986D3AA119}" destId="{40BC271F-D5C0-4654-82B5-921080EEF4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94AD45B-9533-4E66-A5F9-DFF8DE453D8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05E146-CE99-4FF9-96FC-CFD1B7E4BC96}">
      <dgm:prSet/>
      <dgm:spPr/>
      <dgm:t>
        <a:bodyPr/>
        <a:lstStyle/>
        <a:p>
          <a:pPr algn="ctr" rtl="0"/>
          <a:r>
            <a:rPr lang="ru-RU" baseline="0" dirty="0" smtClean="0"/>
            <a:t>Таблица 14 – Точка безубыточности проекта </a:t>
          </a:r>
          <a:endParaRPr lang="ru-RU" dirty="0"/>
        </a:p>
      </dgm:t>
    </dgm:pt>
    <dgm:pt modelId="{016C5525-20B2-48EC-B537-EBBED39AB280}" type="parTrans" cxnId="{97332311-88D8-404E-9050-A834C683EA07}">
      <dgm:prSet/>
      <dgm:spPr/>
      <dgm:t>
        <a:bodyPr/>
        <a:lstStyle/>
        <a:p>
          <a:endParaRPr lang="ru-RU"/>
        </a:p>
      </dgm:t>
    </dgm:pt>
    <dgm:pt modelId="{9BB58CE7-E646-4859-99AD-7F8A1613D757}" type="sibTrans" cxnId="{97332311-88D8-404E-9050-A834C683EA07}">
      <dgm:prSet/>
      <dgm:spPr/>
      <dgm:t>
        <a:bodyPr/>
        <a:lstStyle/>
        <a:p>
          <a:endParaRPr lang="ru-RU"/>
        </a:p>
      </dgm:t>
    </dgm:pt>
    <dgm:pt modelId="{15BBC6A5-DCA3-4697-B3B5-52986D3AA119}" type="pres">
      <dgm:prSet presAssocID="{E94AD45B-9533-4E66-A5F9-DFF8DE453D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BC271F-D5C0-4654-82B5-921080EEF4E7}" type="pres">
      <dgm:prSet presAssocID="{9905E146-CE99-4FF9-96FC-CFD1B7E4BC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32311-88D8-404E-9050-A834C683EA07}" srcId="{E94AD45B-9533-4E66-A5F9-DFF8DE453D8E}" destId="{9905E146-CE99-4FF9-96FC-CFD1B7E4BC96}" srcOrd="0" destOrd="0" parTransId="{016C5525-20B2-48EC-B537-EBBED39AB280}" sibTransId="{9BB58CE7-E646-4859-99AD-7F8A1613D757}"/>
    <dgm:cxn modelId="{B2195764-2B48-4531-B295-C36BAB039ECB}" type="presOf" srcId="{9905E146-CE99-4FF9-96FC-CFD1B7E4BC96}" destId="{40BC271F-D5C0-4654-82B5-921080EEF4E7}" srcOrd="0" destOrd="0" presId="urn:microsoft.com/office/officeart/2005/8/layout/vList2"/>
    <dgm:cxn modelId="{9EAA397D-AB0F-451A-9659-0FA159147EAD}" type="presOf" srcId="{E94AD45B-9533-4E66-A5F9-DFF8DE453D8E}" destId="{15BBC6A5-DCA3-4697-B3B5-52986D3AA119}" srcOrd="0" destOrd="0" presId="urn:microsoft.com/office/officeart/2005/8/layout/vList2"/>
    <dgm:cxn modelId="{B17B444E-778A-43D1-89A0-E877CBF57E0C}" type="presParOf" srcId="{15BBC6A5-DCA3-4697-B3B5-52986D3AA119}" destId="{40BC271F-D5C0-4654-82B5-921080EEF4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5B4B7-AA73-42E6-96CA-F4214C1339A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1B9700B-4D00-4901-87E3-B7BF93CAB813}">
      <dgm:prSet/>
      <dgm:spPr/>
      <dgm:t>
        <a:bodyPr/>
        <a:lstStyle/>
        <a:p>
          <a:pPr algn="ctr" rtl="0"/>
          <a:r>
            <a:rPr lang="ru-RU" baseline="0" dirty="0" smtClean="0"/>
            <a:t>Открыть предприятие по производству тротуарной плитки из переработанного пластика.</a:t>
          </a:r>
          <a:endParaRPr lang="ru-RU" dirty="0"/>
        </a:p>
      </dgm:t>
    </dgm:pt>
    <dgm:pt modelId="{BD3F7C98-EC4A-4E59-A1F2-983AB41E9E05}" type="parTrans" cxnId="{74F6A81F-6B12-4111-A76F-F2328A07BFDE}">
      <dgm:prSet/>
      <dgm:spPr/>
      <dgm:t>
        <a:bodyPr/>
        <a:lstStyle/>
        <a:p>
          <a:endParaRPr lang="ru-RU"/>
        </a:p>
      </dgm:t>
    </dgm:pt>
    <dgm:pt modelId="{314ADAE6-9FDB-4C10-B200-ABD19C82E3AC}" type="sibTrans" cxnId="{74F6A81F-6B12-4111-A76F-F2328A07BFDE}">
      <dgm:prSet/>
      <dgm:spPr/>
      <dgm:t>
        <a:bodyPr/>
        <a:lstStyle/>
        <a:p>
          <a:endParaRPr lang="ru-RU"/>
        </a:p>
      </dgm:t>
    </dgm:pt>
    <dgm:pt modelId="{36B775C1-186F-4499-BDD4-FD3E32DB0A5D}" type="pres">
      <dgm:prSet presAssocID="{3E85B4B7-AA73-42E6-96CA-F4214C1339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FE4A5A-A34E-4B5F-BD04-F64D922C84D5}" type="pres">
      <dgm:prSet presAssocID="{11B9700B-4D00-4901-87E3-B7BF93CAB8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3FA575-8ACF-4A39-AA6D-E5134CA14420}" type="presOf" srcId="{3E85B4B7-AA73-42E6-96CA-F4214C1339AB}" destId="{36B775C1-186F-4499-BDD4-FD3E32DB0A5D}" srcOrd="0" destOrd="0" presId="urn:microsoft.com/office/officeart/2005/8/layout/vList2"/>
    <dgm:cxn modelId="{74F6A81F-6B12-4111-A76F-F2328A07BFDE}" srcId="{3E85B4B7-AA73-42E6-96CA-F4214C1339AB}" destId="{11B9700B-4D00-4901-87E3-B7BF93CAB813}" srcOrd="0" destOrd="0" parTransId="{BD3F7C98-EC4A-4E59-A1F2-983AB41E9E05}" sibTransId="{314ADAE6-9FDB-4C10-B200-ABD19C82E3AC}"/>
    <dgm:cxn modelId="{0ABBCEC6-0F16-4749-9739-CB034BF74478}" type="presOf" srcId="{11B9700B-4D00-4901-87E3-B7BF93CAB813}" destId="{B7FE4A5A-A34E-4B5F-BD04-F64D922C84D5}" srcOrd="0" destOrd="0" presId="urn:microsoft.com/office/officeart/2005/8/layout/vList2"/>
    <dgm:cxn modelId="{D8DE3432-6A39-4C8B-A922-364B65FE15E6}" type="presParOf" srcId="{36B775C1-186F-4499-BDD4-FD3E32DB0A5D}" destId="{B7FE4A5A-A34E-4B5F-BD04-F64D922C84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1B8BDB6-CF2B-4940-9ADF-C27C0BB9E62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30B516F-E21D-4FEB-973C-7A1A799E39C1}">
      <dgm:prSet/>
      <dgm:spPr/>
      <dgm:t>
        <a:bodyPr/>
        <a:lstStyle/>
        <a:p>
          <a:pPr algn="ctr" rtl="0"/>
          <a:r>
            <a:rPr lang="ru-RU" b="0" baseline="0" dirty="0" smtClean="0"/>
            <a:t>Социально-экономическое и экологическое воздействие проекта</a:t>
          </a:r>
          <a:endParaRPr lang="ru-RU" b="0" dirty="0"/>
        </a:p>
      </dgm:t>
    </dgm:pt>
    <dgm:pt modelId="{E728C516-4D7F-48F1-AE68-500A7C8ACCCA}" type="parTrans" cxnId="{D43602FA-410E-4B52-8A7E-CD00467831D7}">
      <dgm:prSet/>
      <dgm:spPr/>
      <dgm:t>
        <a:bodyPr/>
        <a:lstStyle/>
        <a:p>
          <a:endParaRPr lang="ru-RU"/>
        </a:p>
      </dgm:t>
    </dgm:pt>
    <dgm:pt modelId="{1BA7C555-6D12-456B-993B-2E26C92E4BC5}" type="sibTrans" cxnId="{D43602FA-410E-4B52-8A7E-CD00467831D7}">
      <dgm:prSet/>
      <dgm:spPr/>
      <dgm:t>
        <a:bodyPr/>
        <a:lstStyle/>
        <a:p>
          <a:endParaRPr lang="ru-RU"/>
        </a:p>
      </dgm:t>
    </dgm:pt>
    <dgm:pt modelId="{0D78F02C-6FCF-4BDE-BCAD-C1912B7542E0}" type="pres">
      <dgm:prSet presAssocID="{61B8BDB6-CF2B-4940-9ADF-C27C0BB9E6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A50894-4CD6-4436-B3AF-7F632BBE0704}" type="pres">
      <dgm:prSet presAssocID="{730B516F-E21D-4FEB-973C-7A1A799E39C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59B259-7909-4289-9D02-DF2403FAFFF6}" type="presOf" srcId="{730B516F-E21D-4FEB-973C-7A1A799E39C1}" destId="{CFA50894-4CD6-4436-B3AF-7F632BBE0704}" srcOrd="0" destOrd="0" presId="urn:microsoft.com/office/officeart/2005/8/layout/vList2"/>
    <dgm:cxn modelId="{47078923-3E7C-43A9-92D3-F15C726CE481}" type="presOf" srcId="{61B8BDB6-CF2B-4940-9ADF-C27C0BB9E62C}" destId="{0D78F02C-6FCF-4BDE-BCAD-C1912B7542E0}" srcOrd="0" destOrd="0" presId="urn:microsoft.com/office/officeart/2005/8/layout/vList2"/>
    <dgm:cxn modelId="{D43602FA-410E-4B52-8A7E-CD00467831D7}" srcId="{61B8BDB6-CF2B-4940-9ADF-C27C0BB9E62C}" destId="{730B516F-E21D-4FEB-973C-7A1A799E39C1}" srcOrd="0" destOrd="0" parTransId="{E728C516-4D7F-48F1-AE68-500A7C8ACCCA}" sibTransId="{1BA7C555-6D12-456B-993B-2E26C92E4BC5}"/>
    <dgm:cxn modelId="{C06D0829-623C-45FB-9E7C-CAD034C2FE15}" type="presParOf" srcId="{0D78F02C-6FCF-4BDE-BCAD-C1912B7542E0}" destId="{CFA50894-4CD6-4436-B3AF-7F632BBE07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4E31B9-9086-4A8B-A575-D86AA2A074B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409B962-D0BF-4FCC-B940-09D08469973C}">
      <dgm:prSet phldrT="[Текст]"/>
      <dgm:spPr/>
      <dgm:t>
        <a:bodyPr/>
        <a:lstStyle/>
        <a:p>
          <a:r>
            <a:rPr lang="ru-RU" dirty="0" smtClean="0"/>
            <a:t>Создание новых рабочих мест, что позволит работникам получать стабильный доход;</a:t>
          </a:r>
          <a:endParaRPr lang="ru-RU" dirty="0"/>
        </a:p>
      </dgm:t>
    </dgm:pt>
    <dgm:pt modelId="{A0FB5881-ABDD-4159-AC3E-7D0904B16308}" type="parTrans" cxnId="{34D87A3B-1E01-4D74-9D82-3224DFD8F492}">
      <dgm:prSet/>
      <dgm:spPr/>
      <dgm:t>
        <a:bodyPr/>
        <a:lstStyle/>
        <a:p>
          <a:endParaRPr lang="ru-RU"/>
        </a:p>
      </dgm:t>
    </dgm:pt>
    <dgm:pt modelId="{843D3452-4A69-452D-B13E-E132042C7BE0}" type="sibTrans" cxnId="{34D87A3B-1E01-4D74-9D82-3224DFD8F492}">
      <dgm:prSet/>
      <dgm:spPr/>
      <dgm:t>
        <a:bodyPr/>
        <a:lstStyle/>
        <a:p>
          <a:endParaRPr lang="ru-RU"/>
        </a:p>
      </dgm:t>
    </dgm:pt>
    <dgm:pt modelId="{32E26DA5-EECE-4545-9A37-213113C535F6}">
      <dgm:prSet/>
      <dgm:spPr/>
      <dgm:t>
        <a:bodyPr/>
        <a:lstStyle/>
        <a:p>
          <a:r>
            <a:rPr lang="ru-RU" smtClean="0"/>
            <a:t>Поступление в бюджет налогов и других отчислений;</a:t>
          </a:r>
          <a:endParaRPr lang="ru-RU"/>
        </a:p>
      </dgm:t>
    </dgm:pt>
    <dgm:pt modelId="{8604B350-CC3C-46E9-8F16-061CE4158045}" type="parTrans" cxnId="{BCFA6237-4DD2-4EDF-A7A6-CCCF06CBCF57}">
      <dgm:prSet/>
      <dgm:spPr/>
      <dgm:t>
        <a:bodyPr/>
        <a:lstStyle/>
        <a:p>
          <a:endParaRPr lang="ru-RU"/>
        </a:p>
      </dgm:t>
    </dgm:pt>
    <dgm:pt modelId="{2078FAB4-64F2-4FED-9D6F-0A21D28B40B4}" type="sibTrans" cxnId="{BCFA6237-4DD2-4EDF-A7A6-CCCF06CBCF57}">
      <dgm:prSet/>
      <dgm:spPr/>
      <dgm:t>
        <a:bodyPr/>
        <a:lstStyle/>
        <a:p>
          <a:endParaRPr lang="ru-RU"/>
        </a:p>
      </dgm:t>
    </dgm:pt>
    <dgm:pt modelId="{30F3BCDB-3052-407C-BED4-14B8226D53BD}">
      <dgm:prSet/>
      <dgm:spPr/>
      <dgm:t>
        <a:bodyPr/>
        <a:lstStyle/>
        <a:p>
          <a:r>
            <a:rPr lang="ru-RU" smtClean="0"/>
            <a:t>Улучшение экономической и социальной обстановки в регионе;</a:t>
          </a:r>
          <a:endParaRPr lang="ru-RU"/>
        </a:p>
      </dgm:t>
    </dgm:pt>
    <dgm:pt modelId="{228D2F0F-83CE-4C55-99F7-5479B19F7B86}" type="parTrans" cxnId="{7B110AF1-3D7A-49F3-B071-FC7816F4D0A3}">
      <dgm:prSet/>
      <dgm:spPr/>
      <dgm:t>
        <a:bodyPr/>
        <a:lstStyle/>
        <a:p>
          <a:endParaRPr lang="ru-RU"/>
        </a:p>
      </dgm:t>
    </dgm:pt>
    <dgm:pt modelId="{47F0D86D-D760-4DE1-BC58-485F7D714964}" type="sibTrans" cxnId="{7B110AF1-3D7A-49F3-B071-FC7816F4D0A3}">
      <dgm:prSet/>
      <dgm:spPr/>
      <dgm:t>
        <a:bodyPr/>
        <a:lstStyle/>
        <a:p>
          <a:endParaRPr lang="ru-RU"/>
        </a:p>
      </dgm:t>
    </dgm:pt>
    <dgm:pt modelId="{1A5EF136-35CC-4D7F-BA04-7091162B1B8E}">
      <dgm:prSet/>
      <dgm:spPr/>
      <dgm:t>
        <a:bodyPr/>
        <a:lstStyle/>
        <a:p>
          <a:r>
            <a:rPr lang="ru-RU" smtClean="0"/>
            <a:t>Улучшение инфраструктуры в регионе</a:t>
          </a:r>
          <a:endParaRPr lang="ru-RU"/>
        </a:p>
      </dgm:t>
    </dgm:pt>
    <dgm:pt modelId="{7239BF18-8200-4B5D-AB89-99310D033901}" type="parTrans" cxnId="{13F9E7E6-9092-4BBB-8E3C-AB53843A8775}">
      <dgm:prSet/>
      <dgm:spPr/>
      <dgm:t>
        <a:bodyPr/>
        <a:lstStyle/>
        <a:p>
          <a:endParaRPr lang="ru-RU"/>
        </a:p>
      </dgm:t>
    </dgm:pt>
    <dgm:pt modelId="{AAD719E5-E4A8-4752-9484-8856B58E3D9C}" type="sibTrans" cxnId="{13F9E7E6-9092-4BBB-8E3C-AB53843A8775}">
      <dgm:prSet/>
      <dgm:spPr/>
      <dgm:t>
        <a:bodyPr/>
        <a:lstStyle/>
        <a:p>
          <a:endParaRPr lang="ru-RU"/>
        </a:p>
      </dgm:t>
    </dgm:pt>
    <dgm:pt modelId="{E34A4130-32FD-47BF-BD2A-30F2E1E540F4}" type="pres">
      <dgm:prSet presAssocID="{564E31B9-9086-4A8B-A575-D86AA2A074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DDFD0E9-A240-42F0-93C9-982591107270}" type="pres">
      <dgm:prSet presAssocID="{564E31B9-9086-4A8B-A575-D86AA2A074B2}" presName="Name1" presStyleCnt="0"/>
      <dgm:spPr/>
    </dgm:pt>
    <dgm:pt modelId="{00842D7D-9C32-48D2-ADB0-04288164EEE6}" type="pres">
      <dgm:prSet presAssocID="{564E31B9-9086-4A8B-A575-D86AA2A074B2}" presName="cycle" presStyleCnt="0"/>
      <dgm:spPr/>
    </dgm:pt>
    <dgm:pt modelId="{0A7976B3-82DE-47FE-BC58-FC75CCAF82E7}" type="pres">
      <dgm:prSet presAssocID="{564E31B9-9086-4A8B-A575-D86AA2A074B2}" presName="srcNode" presStyleLbl="node1" presStyleIdx="0" presStyleCnt="4"/>
      <dgm:spPr/>
    </dgm:pt>
    <dgm:pt modelId="{9071A6BD-29A2-4FEE-868E-F5C56D0ACE3E}" type="pres">
      <dgm:prSet presAssocID="{564E31B9-9086-4A8B-A575-D86AA2A074B2}" presName="conn" presStyleLbl="parChTrans1D2" presStyleIdx="0" presStyleCnt="1"/>
      <dgm:spPr/>
      <dgm:t>
        <a:bodyPr/>
        <a:lstStyle/>
        <a:p>
          <a:endParaRPr lang="ru-RU"/>
        </a:p>
      </dgm:t>
    </dgm:pt>
    <dgm:pt modelId="{C4431F7A-052B-4C2B-AB43-A1F1B6592F5A}" type="pres">
      <dgm:prSet presAssocID="{564E31B9-9086-4A8B-A575-D86AA2A074B2}" presName="extraNode" presStyleLbl="node1" presStyleIdx="0" presStyleCnt="4"/>
      <dgm:spPr/>
    </dgm:pt>
    <dgm:pt modelId="{A41D62C9-4C56-44B1-B1D9-DF8FE120BCB2}" type="pres">
      <dgm:prSet presAssocID="{564E31B9-9086-4A8B-A575-D86AA2A074B2}" presName="dstNode" presStyleLbl="node1" presStyleIdx="0" presStyleCnt="4"/>
      <dgm:spPr/>
    </dgm:pt>
    <dgm:pt modelId="{8B8A63CF-7A6B-4FA1-A229-B0B25CD9AEC4}" type="pres">
      <dgm:prSet presAssocID="{D409B962-D0BF-4FCC-B940-09D08469973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ACB2B-21FA-4F5B-A010-7298F3EF2D14}" type="pres">
      <dgm:prSet presAssocID="{D409B962-D0BF-4FCC-B940-09D08469973C}" presName="accent_1" presStyleCnt="0"/>
      <dgm:spPr/>
    </dgm:pt>
    <dgm:pt modelId="{DB80B8D9-6346-4399-93EC-0CB72C38B06D}" type="pres">
      <dgm:prSet presAssocID="{D409B962-D0BF-4FCC-B940-09D08469973C}" presName="accentRepeatNode" presStyleLbl="solidFgAcc1" presStyleIdx="0" presStyleCnt="4"/>
      <dgm:spPr/>
    </dgm:pt>
    <dgm:pt modelId="{6E450D9B-8740-4E83-A8F3-E9FCCA6DB7EE}" type="pres">
      <dgm:prSet presAssocID="{32E26DA5-EECE-4545-9A37-213113C535F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28986-3DAE-4E94-90C9-4D4F432B0EFE}" type="pres">
      <dgm:prSet presAssocID="{32E26DA5-EECE-4545-9A37-213113C535F6}" presName="accent_2" presStyleCnt="0"/>
      <dgm:spPr/>
    </dgm:pt>
    <dgm:pt modelId="{5449DE31-364D-4A78-88F8-F0FDD9A6EEBD}" type="pres">
      <dgm:prSet presAssocID="{32E26DA5-EECE-4545-9A37-213113C535F6}" presName="accentRepeatNode" presStyleLbl="solidFgAcc1" presStyleIdx="1" presStyleCnt="4"/>
      <dgm:spPr/>
    </dgm:pt>
    <dgm:pt modelId="{13FEF159-6BD3-4FDB-884F-6AAC80D6981C}" type="pres">
      <dgm:prSet presAssocID="{30F3BCDB-3052-407C-BED4-14B8226D53B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CB094-FCF0-40CC-A15E-CE7B4FAA82DE}" type="pres">
      <dgm:prSet presAssocID="{30F3BCDB-3052-407C-BED4-14B8226D53BD}" presName="accent_3" presStyleCnt="0"/>
      <dgm:spPr/>
    </dgm:pt>
    <dgm:pt modelId="{8F0A62B7-55B9-462E-B872-A54DD8332566}" type="pres">
      <dgm:prSet presAssocID="{30F3BCDB-3052-407C-BED4-14B8226D53BD}" presName="accentRepeatNode" presStyleLbl="solidFgAcc1" presStyleIdx="2" presStyleCnt="4"/>
      <dgm:spPr/>
    </dgm:pt>
    <dgm:pt modelId="{DFC3EC53-3E04-4A2D-A473-5ACC773B318D}" type="pres">
      <dgm:prSet presAssocID="{1A5EF136-35CC-4D7F-BA04-7091162B1B8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F0EFD-E861-4D70-878A-9DF1B5176A27}" type="pres">
      <dgm:prSet presAssocID="{1A5EF136-35CC-4D7F-BA04-7091162B1B8E}" presName="accent_4" presStyleCnt="0"/>
      <dgm:spPr/>
    </dgm:pt>
    <dgm:pt modelId="{30AB038B-5610-4F4B-905F-BE0911673C03}" type="pres">
      <dgm:prSet presAssocID="{1A5EF136-35CC-4D7F-BA04-7091162B1B8E}" presName="accentRepeatNode" presStyleLbl="solidFgAcc1" presStyleIdx="3" presStyleCnt="4"/>
      <dgm:spPr/>
    </dgm:pt>
  </dgm:ptLst>
  <dgm:cxnLst>
    <dgm:cxn modelId="{BCFA6237-4DD2-4EDF-A7A6-CCCF06CBCF57}" srcId="{564E31B9-9086-4A8B-A575-D86AA2A074B2}" destId="{32E26DA5-EECE-4545-9A37-213113C535F6}" srcOrd="1" destOrd="0" parTransId="{8604B350-CC3C-46E9-8F16-061CE4158045}" sibTransId="{2078FAB4-64F2-4FED-9D6F-0A21D28B40B4}"/>
    <dgm:cxn modelId="{244D88D3-12A6-46AE-A383-5E40149427E1}" type="presOf" srcId="{564E31B9-9086-4A8B-A575-D86AA2A074B2}" destId="{E34A4130-32FD-47BF-BD2A-30F2E1E540F4}" srcOrd="0" destOrd="0" presId="urn:microsoft.com/office/officeart/2008/layout/VerticalCurvedList"/>
    <dgm:cxn modelId="{7922884C-B01F-46B1-B92D-BDB772B52FD8}" type="presOf" srcId="{843D3452-4A69-452D-B13E-E132042C7BE0}" destId="{9071A6BD-29A2-4FEE-868E-F5C56D0ACE3E}" srcOrd="0" destOrd="0" presId="urn:microsoft.com/office/officeart/2008/layout/VerticalCurvedList"/>
    <dgm:cxn modelId="{34D87A3B-1E01-4D74-9D82-3224DFD8F492}" srcId="{564E31B9-9086-4A8B-A575-D86AA2A074B2}" destId="{D409B962-D0BF-4FCC-B940-09D08469973C}" srcOrd="0" destOrd="0" parTransId="{A0FB5881-ABDD-4159-AC3E-7D0904B16308}" sibTransId="{843D3452-4A69-452D-B13E-E132042C7BE0}"/>
    <dgm:cxn modelId="{13F9E7E6-9092-4BBB-8E3C-AB53843A8775}" srcId="{564E31B9-9086-4A8B-A575-D86AA2A074B2}" destId="{1A5EF136-35CC-4D7F-BA04-7091162B1B8E}" srcOrd="3" destOrd="0" parTransId="{7239BF18-8200-4B5D-AB89-99310D033901}" sibTransId="{AAD719E5-E4A8-4752-9484-8856B58E3D9C}"/>
    <dgm:cxn modelId="{BD06EDAE-A766-4145-BFE3-1E5F6793A871}" type="presOf" srcId="{30F3BCDB-3052-407C-BED4-14B8226D53BD}" destId="{13FEF159-6BD3-4FDB-884F-6AAC80D6981C}" srcOrd="0" destOrd="0" presId="urn:microsoft.com/office/officeart/2008/layout/VerticalCurvedList"/>
    <dgm:cxn modelId="{ADCFE7DF-FD88-4DA2-AD9E-8884DC3CD4F0}" type="presOf" srcId="{1A5EF136-35CC-4D7F-BA04-7091162B1B8E}" destId="{DFC3EC53-3E04-4A2D-A473-5ACC773B318D}" srcOrd="0" destOrd="0" presId="urn:microsoft.com/office/officeart/2008/layout/VerticalCurvedList"/>
    <dgm:cxn modelId="{F955AED9-E190-4FE7-9FA3-9BE2ECF63022}" type="presOf" srcId="{D409B962-D0BF-4FCC-B940-09D08469973C}" destId="{8B8A63CF-7A6B-4FA1-A229-B0B25CD9AEC4}" srcOrd="0" destOrd="0" presId="urn:microsoft.com/office/officeart/2008/layout/VerticalCurvedList"/>
    <dgm:cxn modelId="{DCB8A75D-8E0A-435E-9337-45CF59FE9CF9}" type="presOf" srcId="{32E26DA5-EECE-4545-9A37-213113C535F6}" destId="{6E450D9B-8740-4E83-A8F3-E9FCCA6DB7EE}" srcOrd="0" destOrd="0" presId="urn:microsoft.com/office/officeart/2008/layout/VerticalCurvedList"/>
    <dgm:cxn modelId="{7B110AF1-3D7A-49F3-B071-FC7816F4D0A3}" srcId="{564E31B9-9086-4A8B-A575-D86AA2A074B2}" destId="{30F3BCDB-3052-407C-BED4-14B8226D53BD}" srcOrd="2" destOrd="0" parTransId="{228D2F0F-83CE-4C55-99F7-5479B19F7B86}" sibTransId="{47F0D86D-D760-4DE1-BC58-485F7D714964}"/>
    <dgm:cxn modelId="{071AA859-D109-42BE-898F-D007894A6FA6}" type="presParOf" srcId="{E34A4130-32FD-47BF-BD2A-30F2E1E540F4}" destId="{3DDFD0E9-A240-42F0-93C9-982591107270}" srcOrd="0" destOrd="0" presId="urn:microsoft.com/office/officeart/2008/layout/VerticalCurvedList"/>
    <dgm:cxn modelId="{C436588D-EA13-4856-9D3A-69D10F20CDF7}" type="presParOf" srcId="{3DDFD0E9-A240-42F0-93C9-982591107270}" destId="{00842D7D-9C32-48D2-ADB0-04288164EEE6}" srcOrd="0" destOrd="0" presId="urn:microsoft.com/office/officeart/2008/layout/VerticalCurvedList"/>
    <dgm:cxn modelId="{A9CC4BF7-6CFD-4CF5-833F-66E48887CE11}" type="presParOf" srcId="{00842D7D-9C32-48D2-ADB0-04288164EEE6}" destId="{0A7976B3-82DE-47FE-BC58-FC75CCAF82E7}" srcOrd="0" destOrd="0" presId="urn:microsoft.com/office/officeart/2008/layout/VerticalCurvedList"/>
    <dgm:cxn modelId="{EE85DC0E-0681-42DC-AE7C-644B10471B1A}" type="presParOf" srcId="{00842D7D-9C32-48D2-ADB0-04288164EEE6}" destId="{9071A6BD-29A2-4FEE-868E-F5C56D0ACE3E}" srcOrd="1" destOrd="0" presId="urn:microsoft.com/office/officeart/2008/layout/VerticalCurvedList"/>
    <dgm:cxn modelId="{8820D273-04D1-40D9-8521-62139EFF04C8}" type="presParOf" srcId="{00842D7D-9C32-48D2-ADB0-04288164EEE6}" destId="{C4431F7A-052B-4C2B-AB43-A1F1B6592F5A}" srcOrd="2" destOrd="0" presId="urn:microsoft.com/office/officeart/2008/layout/VerticalCurvedList"/>
    <dgm:cxn modelId="{8D73526A-AAE9-438A-9FDA-F4149342DA45}" type="presParOf" srcId="{00842D7D-9C32-48D2-ADB0-04288164EEE6}" destId="{A41D62C9-4C56-44B1-B1D9-DF8FE120BCB2}" srcOrd="3" destOrd="0" presId="urn:microsoft.com/office/officeart/2008/layout/VerticalCurvedList"/>
    <dgm:cxn modelId="{713A52E1-E7D7-45D8-86C8-134545949768}" type="presParOf" srcId="{3DDFD0E9-A240-42F0-93C9-982591107270}" destId="{8B8A63CF-7A6B-4FA1-A229-B0B25CD9AEC4}" srcOrd="1" destOrd="0" presId="urn:microsoft.com/office/officeart/2008/layout/VerticalCurvedList"/>
    <dgm:cxn modelId="{1EE85DD8-9007-47B4-9080-051A6156D277}" type="presParOf" srcId="{3DDFD0E9-A240-42F0-93C9-982591107270}" destId="{98CACB2B-21FA-4F5B-A010-7298F3EF2D14}" srcOrd="2" destOrd="0" presId="urn:microsoft.com/office/officeart/2008/layout/VerticalCurvedList"/>
    <dgm:cxn modelId="{60B4423E-B340-4036-A47D-38D916C8F6AB}" type="presParOf" srcId="{98CACB2B-21FA-4F5B-A010-7298F3EF2D14}" destId="{DB80B8D9-6346-4399-93EC-0CB72C38B06D}" srcOrd="0" destOrd="0" presId="urn:microsoft.com/office/officeart/2008/layout/VerticalCurvedList"/>
    <dgm:cxn modelId="{575D80EE-909B-4FA4-A4F8-ACB0DAD92FCC}" type="presParOf" srcId="{3DDFD0E9-A240-42F0-93C9-982591107270}" destId="{6E450D9B-8740-4E83-A8F3-E9FCCA6DB7EE}" srcOrd="3" destOrd="0" presId="urn:microsoft.com/office/officeart/2008/layout/VerticalCurvedList"/>
    <dgm:cxn modelId="{75AFD555-1D3A-4C4D-B86D-EC087FB71B97}" type="presParOf" srcId="{3DDFD0E9-A240-42F0-93C9-982591107270}" destId="{3A228986-3DAE-4E94-90C9-4D4F432B0EFE}" srcOrd="4" destOrd="0" presId="urn:microsoft.com/office/officeart/2008/layout/VerticalCurvedList"/>
    <dgm:cxn modelId="{A2A7EE65-7005-4C07-B2BB-E3FC62B2E6FB}" type="presParOf" srcId="{3A228986-3DAE-4E94-90C9-4D4F432B0EFE}" destId="{5449DE31-364D-4A78-88F8-F0FDD9A6EEBD}" srcOrd="0" destOrd="0" presId="urn:microsoft.com/office/officeart/2008/layout/VerticalCurvedList"/>
    <dgm:cxn modelId="{E5C8D16F-35F0-47E7-AAFA-FFFB062854D2}" type="presParOf" srcId="{3DDFD0E9-A240-42F0-93C9-982591107270}" destId="{13FEF159-6BD3-4FDB-884F-6AAC80D6981C}" srcOrd="5" destOrd="0" presId="urn:microsoft.com/office/officeart/2008/layout/VerticalCurvedList"/>
    <dgm:cxn modelId="{7081A9FD-F933-4DF0-A05F-496C105B5C9E}" type="presParOf" srcId="{3DDFD0E9-A240-42F0-93C9-982591107270}" destId="{F7CCB094-FCF0-40CC-A15E-CE7B4FAA82DE}" srcOrd="6" destOrd="0" presId="urn:microsoft.com/office/officeart/2008/layout/VerticalCurvedList"/>
    <dgm:cxn modelId="{9BB75A81-C510-437C-9EC1-3F4BFF2659EF}" type="presParOf" srcId="{F7CCB094-FCF0-40CC-A15E-CE7B4FAA82DE}" destId="{8F0A62B7-55B9-462E-B872-A54DD8332566}" srcOrd="0" destOrd="0" presId="urn:microsoft.com/office/officeart/2008/layout/VerticalCurvedList"/>
    <dgm:cxn modelId="{0D3FB9D2-58B7-470C-A123-6408F507C077}" type="presParOf" srcId="{3DDFD0E9-A240-42F0-93C9-982591107270}" destId="{DFC3EC53-3E04-4A2D-A473-5ACC773B318D}" srcOrd="7" destOrd="0" presId="urn:microsoft.com/office/officeart/2008/layout/VerticalCurvedList"/>
    <dgm:cxn modelId="{26AA8FEB-C3EE-4CCF-BF04-1FBABE3CDBD7}" type="presParOf" srcId="{3DDFD0E9-A240-42F0-93C9-982591107270}" destId="{EBCF0EFD-E861-4D70-878A-9DF1B5176A27}" srcOrd="8" destOrd="0" presId="urn:microsoft.com/office/officeart/2008/layout/VerticalCurvedList"/>
    <dgm:cxn modelId="{D22EA909-E42B-476B-9AE4-0E445D95BCFA}" type="presParOf" srcId="{EBCF0EFD-E861-4D70-878A-9DF1B5176A27}" destId="{30AB038B-5610-4F4B-905F-BE0911673C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322A491-DC9A-4E29-AD1F-26A99B42E3B0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1AA7C544-0E88-4D8B-B6C5-E362562137E9}">
      <dgm:prSet/>
      <dgm:spPr/>
      <dgm:t>
        <a:bodyPr/>
        <a:lstStyle/>
        <a:p>
          <a:pPr rtl="0"/>
          <a:r>
            <a:rPr lang="ru-RU" b="0" baseline="0" smtClean="0"/>
            <a:t>Социально-экономическое</a:t>
          </a:r>
          <a:endParaRPr lang="ru-RU"/>
        </a:p>
      </dgm:t>
    </dgm:pt>
    <dgm:pt modelId="{921C4337-E182-47BA-9B8C-E3CA195F632C}" type="parTrans" cxnId="{AE4CFBA3-60B2-4EEB-BF15-3CBD5870BEFC}">
      <dgm:prSet/>
      <dgm:spPr/>
      <dgm:t>
        <a:bodyPr/>
        <a:lstStyle/>
        <a:p>
          <a:endParaRPr lang="ru-RU"/>
        </a:p>
      </dgm:t>
    </dgm:pt>
    <dgm:pt modelId="{69A9995D-96D8-401D-8588-A58BC3747AB7}" type="sibTrans" cxnId="{AE4CFBA3-60B2-4EEB-BF15-3CBD5870BEFC}">
      <dgm:prSet/>
      <dgm:spPr/>
      <dgm:t>
        <a:bodyPr/>
        <a:lstStyle/>
        <a:p>
          <a:endParaRPr lang="ru-RU"/>
        </a:p>
      </dgm:t>
    </dgm:pt>
    <dgm:pt modelId="{A43CA52D-257A-4C93-B227-5CFD834EDFEF}" type="pres">
      <dgm:prSet presAssocID="{E322A491-DC9A-4E29-AD1F-26A99B42E3B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3E4123-BF3D-4EF8-A158-026EA2A972D1}" type="pres">
      <dgm:prSet presAssocID="{1AA7C544-0E88-4D8B-B6C5-E362562137E9}" presName="horFlow" presStyleCnt="0"/>
      <dgm:spPr/>
    </dgm:pt>
    <dgm:pt modelId="{B1960782-EF01-4C22-AD74-B1ADAB206F03}" type="pres">
      <dgm:prSet presAssocID="{1AA7C544-0E88-4D8B-B6C5-E362562137E9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A088C5A6-68A5-47B6-955A-A1F0138FE8C3}" type="presOf" srcId="{1AA7C544-0E88-4D8B-B6C5-E362562137E9}" destId="{B1960782-EF01-4C22-AD74-B1ADAB206F03}" srcOrd="0" destOrd="0" presId="urn:microsoft.com/office/officeart/2005/8/layout/lProcess3"/>
    <dgm:cxn modelId="{AE4CFBA3-60B2-4EEB-BF15-3CBD5870BEFC}" srcId="{E322A491-DC9A-4E29-AD1F-26A99B42E3B0}" destId="{1AA7C544-0E88-4D8B-B6C5-E362562137E9}" srcOrd="0" destOrd="0" parTransId="{921C4337-E182-47BA-9B8C-E3CA195F632C}" sibTransId="{69A9995D-96D8-401D-8588-A58BC3747AB7}"/>
    <dgm:cxn modelId="{F4EEA7C1-6020-4113-955F-4C3BC49A9C50}" type="presOf" srcId="{E322A491-DC9A-4E29-AD1F-26A99B42E3B0}" destId="{A43CA52D-257A-4C93-B227-5CFD834EDFEF}" srcOrd="0" destOrd="0" presId="urn:microsoft.com/office/officeart/2005/8/layout/lProcess3"/>
    <dgm:cxn modelId="{241DE924-E732-4F89-962E-EBF864024A05}" type="presParOf" srcId="{A43CA52D-257A-4C93-B227-5CFD834EDFEF}" destId="{EC3E4123-BF3D-4EF8-A158-026EA2A972D1}" srcOrd="0" destOrd="0" presId="urn:microsoft.com/office/officeart/2005/8/layout/lProcess3"/>
    <dgm:cxn modelId="{63A8E202-D567-4248-ADB4-CD37506BD12B}" type="presParOf" srcId="{EC3E4123-BF3D-4EF8-A158-026EA2A972D1}" destId="{B1960782-EF01-4C22-AD74-B1ADAB206F0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F39DC75-D1A8-4601-B41E-966C36B98780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79F3D3A8-9383-44F4-8F11-6BBAAA4C8ADA}">
      <dgm:prSet/>
      <dgm:spPr/>
      <dgm:t>
        <a:bodyPr/>
        <a:lstStyle/>
        <a:p>
          <a:pPr rtl="0"/>
          <a:r>
            <a:rPr lang="ru-RU" smtClean="0"/>
            <a:t>Экологические:</a:t>
          </a:r>
          <a:endParaRPr lang="ru-RU"/>
        </a:p>
      </dgm:t>
    </dgm:pt>
    <dgm:pt modelId="{6C204D29-55E1-4EBC-A916-E8445AF8FE8C}" type="parTrans" cxnId="{F96BF5FE-7B61-4EF5-AD72-BFD45B4CA6A7}">
      <dgm:prSet/>
      <dgm:spPr/>
      <dgm:t>
        <a:bodyPr/>
        <a:lstStyle/>
        <a:p>
          <a:endParaRPr lang="ru-RU"/>
        </a:p>
      </dgm:t>
    </dgm:pt>
    <dgm:pt modelId="{A0B56C54-DD4F-4DFC-A681-76E78B960A02}" type="sibTrans" cxnId="{F96BF5FE-7B61-4EF5-AD72-BFD45B4CA6A7}">
      <dgm:prSet/>
      <dgm:spPr/>
      <dgm:t>
        <a:bodyPr/>
        <a:lstStyle/>
        <a:p>
          <a:endParaRPr lang="ru-RU"/>
        </a:p>
      </dgm:t>
    </dgm:pt>
    <dgm:pt modelId="{FB6B8832-3D3D-4D7A-96B3-5CD7FB9C7D13}">
      <dgm:prSet/>
      <dgm:spPr/>
      <dgm:t>
        <a:bodyPr/>
        <a:lstStyle/>
        <a:p>
          <a:pPr rtl="0"/>
          <a:r>
            <a:rPr lang="ru-RU" smtClean="0"/>
            <a:t>Удовлетворение потребностей персонала и работников сферы обслуживания.</a:t>
          </a:r>
          <a:endParaRPr lang="ru-RU"/>
        </a:p>
      </dgm:t>
    </dgm:pt>
    <dgm:pt modelId="{3B8E6551-D871-4096-8350-03DC2740894C}" type="parTrans" cxnId="{949159F3-38AE-411C-81B1-F63DE72A2D9A}">
      <dgm:prSet/>
      <dgm:spPr/>
      <dgm:t>
        <a:bodyPr/>
        <a:lstStyle/>
        <a:p>
          <a:endParaRPr lang="ru-RU"/>
        </a:p>
      </dgm:t>
    </dgm:pt>
    <dgm:pt modelId="{384E5691-8315-4DBF-A079-91AC255D5991}" type="sibTrans" cxnId="{949159F3-38AE-411C-81B1-F63DE72A2D9A}">
      <dgm:prSet/>
      <dgm:spPr/>
      <dgm:t>
        <a:bodyPr/>
        <a:lstStyle/>
        <a:p>
          <a:endParaRPr lang="ru-RU"/>
        </a:p>
      </dgm:t>
    </dgm:pt>
    <dgm:pt modelId="{50E3EFA6-488C-4DB8-8D79-3F232BC96895}">
      <dgm:prSet/>
      <dgm:spPr/>
      <dgm:t>
        <a:bodyPr/>
        <a:lstStyle/>
        <a:p>
          <a:pPr rtl="0"/>
          <a:r>
            <a:rPr lang="ru-RU" smtClean="0"/>
            <a:t>Сортировка мусора в городе Костанай и Костанайской области</a:t>
          </a:r>
          <a:endParaRPr lang="ru-RU"/>
        </a:p>
      </dgm:t>
    </dgm:pt>
    <dgm:pt modelId="{E436202A-DFA8-4563-8570-A72859504490}" type="parTrans" cxnId="{D85722CC-BFBC-4ABA-A7E8-2ED8E6613CE9}">
      <dgm:prSet/>
      <dgm:spPr/>
      <dgm:t>
        <a:bodyPr/>
        <a:lstStyle/>
        <a:p>
          <a:endParaRPr lang="ru-RU"/>
        </a:p>
      </dgm:t>
    </dgm:pt>
    <dgm:pt modelId="{AD0E0940-1236-41AA-AE48-02506B5D5F72}" type="sibTrans" cxnId="{D85722CC-BFBC-4ABA-A7E8-2ED8E6613CE9}">
      <dgm:prSet/>
      <dgm:spPr/>
      <dgm:t>
        <a:bodyPr/>
        <a:lstStyle/>
        <a:p>
          <a:endParaRPr lang="ru-RU"/>
        </a:p>
      </dgm:t>
    </dgm:pt>
    <dgm:pt modelId="{4FCA38E7-8686-4A0C-AF34-20891A431B33}">
      <dgm:prSet/>
      <dgm:spPr/>
      <dgm:t>
        <a:bodyPr/>
        <a:lstStyle/>
        <a:p>
          <a:pPr rtl="0"/>
          <a:r>
            <a:rPr lang="ru-RU" smtClean="0"/>
            <a:t>Переработка вторичного сырья</a:t>
          </a:r>
          <a:endParaRPr lang="ru-RU"/>
        </a:p>
      </dgm:t>
    </dgm:pt>
    <dgm:pt modelId="{5440E3DE-FC3E-4E32-83E4-AC3180F34E47}" type="parTrans" cxnId="{3AE78F1F-F6AD-46CA-B409-507FCA878578}">
      <dgm:prSet/>
      <dgm:spPr/>
      <dgm:t>
        <a:bodyPr/>
        <a:lstStyle/>
        <a:p>
          <a:endParaRPr lang="ru-RU"/>
        </a:p>
      </dgm:t>
    </dgm:pt>
    <dgm:pt modelId="{44712512-9183-4B7C-A759-12F47DBA3FE6}" type="sibTrans" cxnId="{3AE78F1F-F6AD-46CA-B409-507FCA878578}">
      <dgm:prSet/>
      <dgm:spPr/>
      <dgm:t>
        <a:bodyPr/>
        <a:lstStyle/>
        <a:p>
          <a:endParaRPr lang="ru-RU"/>
        </a:p>
      </dgm:t>
    </dgm:pt>
    <dgm:pt modelId="{44B7E9BE-0C5A-4593-8DDF-45BAF34BE548}" type="pres">
      <dgm:prSet presAssocID="{3F39DC75-D1A8-4601-B41E-966C36B9878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557938-C8E2-4DA1-BFD9-D7E0045126A2}" type="pres">
      <dgm:prSet presAssocID="{79F3D3A8-9383-44F4-8F11-6BBAAA4C8ADA}" presName="vertOne" presStyleCnt="0"/>
      <dgm:spPr/>
    </dgm:pt>
    <dgm:pt modelId="{5AD229BA-E4E3-4F1A-97B8-60B17286AC23}" type="pres">
      <dgm:prSet presAssocID="{79F3D3A8-9383-44F4-8F11-6BBAAA4C8AD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8B7E1D-7C6D-4EBA-87E6-01F83132BB35}" type="pres">
      <dgm:prSet presAssocID="{79F3D3A8-9383-44F4-8F11-6BBAAA4C8ADA}" presName="parTransOne" presStyleCnt="0"/>
      <dgm:spPr/>
    </dgm:pt>
    <dgm:pt modelId="{A5557FCC-720F-4B01-9C62-841D8F61C16F}" type="pres">
      <dgm:prSet presAssocID="{79F3D3A8-9383-44F4-8F11-6BBAAA4C8ADA}" presName="horzOne" presStyleCnt="0"/>
      <dgm:spPr/>
    </dgm:pt>
    <dgm:pt modelId="{C05DAE93-A07B-44DB-A29A-B17FC414E908}" type="pres">
      <dgm:prSet presAssocID="{FB6B8832-3D3D-4D7A-96B3-5CD7FB9C7D13}" presName="vertTwo" presStyleCnt="0"/>
      <dgm:spPr/>
    </dgm:pt>
    <dgm:pt modelId="{EEE2F951-519D-4656-A6CB-72C823C60203}" type="pres">
      <dgm:prSet presAssocID="{FB6B8832-3D3D-4D7A-96B3-5CD7FB9C7D13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FF6411-EC1D-4497-94DB-53C29B31D369}" type="pres">
      <dgm:prSet presAssocID="{FB6B8832-3D3D-4D7A-96B3-5CD7FB9C7D13}" presName="horzTwo" presStyleCnt="0"/>
      <dgm:spPr/>
    </dgm:pt>
    <dgm:pt modelId="{EAEB32B2-A01C-4283-862B-DDC13ABA0563}" type="pres">
      <dgm:prSet presAssocID="{384E5691-8315-4DBF-A079-91AC255D5991}" presName="sibSpaceTwo" presStyleCnt="0"/>
      <dgm:spPr/>
    </dgm:pt>
    <dgm:pt modelId="{17D6FDA4-EEF5-443E-9560-690C3EB4E305}" type="pres">
      <dgm:prSet presAssocID="{50E3EFA6-488C-4DB8-8D79-3F232BC96895}" presName="vertTwo" presStyleCnt="0"/>
      <dgm:spPr/>
    </dgm:pt>
    <dgm:pt modelId="{E20A9B18-9A66-4A70-8FBC-2A0FD26DC680}" type="pres">
      <dgm:prSet presAssocID="{50E3EFA6-488C-4DB8-8D79-3F232BC9689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FAD201-CD7C-449D-812F-A4AC5C7C342E}" type="pres">
      <dgm:prSet presAssocID="{50E3EFA6-488C-4DB8-8D79-3F232BC96895}" presName="horzTwo" presStyleCnt="0"/>
      <dgm:spPr/>
    </dgm:pt>
    <dgm:pt modelId="{46618E60-095E-4202-8A6B-B5B8C192C21F}" type="pres">
      <dgm:prSet presAssocID="{AD0E0940-1236-41AA-AE48-02506B5D5F72}" presName="sibSpaceTwo" presStyleCnt="0"/>
      <dgm:spPr/>
    </dgm:pt>
    <dgm:pt modelId="{14FA342F-CC05-47DA-AE32-DADD00B3F4CB}" type="pres">
      <dgm:prSet presAssocID="{4FCA38E7-8686-4A0C-AF34-20891A431B33}" presName="vertTwo" presStyleCnt="0"/>
      <dgm:spPr/>
    </dgm:pt>
    <dgm:pt modelId="{963BE2D6-72AB-4D15-901A-82ECD8C8CD6F}" type="pres">
      <dgm:prSet presAssocID="{4FCA38E7-8686-4A0C-AF34-20891A431B33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295F2F-8C88-4FA7-84F9-5AB444B38729}" type="pres">
      <dgm:prSet presAssocID="{4FCA38E7-8686-4A0C-AF34-20891A431B33}" presName="horzTwo" presStyleCnt="0"/>
      <dgm:spPr/>
    </dgm:pt>
  </dgm:ptLst>
  <dgm:cxnLst>
    <dgm:cxn modelId="{D85722CC-BFBC-4ABA-A7E8-2ED8E6613CE9}" srcId="{79F3D3A8-9383-44F4-8F11-6BBAAA4C8ADA}" destId="{50E3EFA6-488C-4DB8-8D79-3F232BC96895}" srcOrd="1" destOrd="0" parTransId="{E436202A-DFA8-4563-8570-A72859504490}" sibTransId="{AD0E0940-1236-41AA-AE48-02506B5D5F72}"/>
    <dgm:cxn modelId="{2144A431-0830-4299-9795-51F966926B43}" type="presOf" srcId="{3F39DC75-D1A8-4601-B41E-966C36B98780}" destId="{44B7E9BE-0C5A-4593-8DDF-45BAF34BE548}" srcOrd="0" destOrd="0" presId="urn:microsoft.com/office/officeart/2005/8/layout/hierarchy4"/>
    <dgm:cxn modelId="{DEA0FBFF-A4A4-41EC-B2C2-5ACD9AF5F738}" type="presOf" srcId="{4FCA38E7-8686-4A0C-AF34-20891A431B33}" destId="{963BE2D6-72AB-4D15-901A-82ECD8C8CD6F}" srcOrd="0" destOrd="0" presId="urn:microsoft.com/office/officeart/2005/8/layout/hierarchy4"/>
    <dgm:cxn modelId="{ECA48BB3-11CB-4049-A767-78DA7298860C}" type="presOf" srcId="{FB6B8832-3D3D-4D7A-96B3-5CD7FB9C7D13}" destId="{EEE2F951-519D-4656-A6CB-72C823C60203}" srcOrd="0" destOrd="0" presId="urn:microsoft.com/office/officeart/2005/8/layout/hierarchy4"/>
    <dgm:cxn modelId="{949159F3-38AE-411C-81B1-F63DE72A2D9A}" srcId="{79F3D3A8-9383-44F4-8F11-6BBAAA4C8ADA}" destId="{FB6B8832-3D3D-4D7A-96B3-5CD7FB9C7D13}" srcOrd="0" destOrd="0" parTransId="{3B8E6551-D871-4096-8350-03DC2740894C}" sibTransId="{384E5691-8315-4DBF-A079-91AC255D5991}"/>
    <dgm:cxn modelId="{5E414B60-8344-40FC-9412-599A671F5783}" type="presOf" srcId="{50E3EFA6-488C-4DB8-8D79-3F232BC96895}" destId="{E20A9B18-9A66-4A70-8FBC-2A0FD26DC680}" srcOrd="0" destOrd="0" presId="urn:microsoft.com/office/officeart/2005/8/layout/hierarchy4"/>
    <dgm:cxn modelId="{3AE78F1F-F6AD-46CA-B409-507FCA878578}" srcId="{79F3D3A8-9383-44F4-8F11-6BBAAA4C8ADA}" destId="{4FCA38E7-8686-4A0C-AF34-20891A431B33}" srcOrd="2" destOrd="0" parTransId="{5440E3DE-FC3E-4E32-83E4-AC3180F34E47}" sibTransId="{44712512-9183-4B7C-A759-12F47DBA3FE6}"/>
    <dgm:cxn modelId="{3DDDCADE-3DC7-4BB3-A873-8D31A9C7880F}" type="presOf" srcId="{79F3D3A8-9383-44F4-8F11-6BBAAA4C8ADA}" destId="{5AD229BA-E4E3-4F1A-97B8-60B17286AC23}" srcOrd="0" destOrd="0" presId="urn:microsoft.com/office/officeart/2005/8/layout/hierarchy4"/>
    <dgm:cxn modelId="{F96BF5FE-7B61-4EF5-AD72-BFD45B4CA6A7}" srcId="{3F39DC75-D1A8-4601-B41E-966C36B98780}" destId="{79F3D3A8-9383-44F4-8F11-6BBAAA4C8ADA}" srcOrd="0" destOrd="0" parTransId="{6C204D29-55E1-4EBC-A916-E8445AF8FE8C}" sibTransId="{A0B56C54-DD4F-4DFC-A681-76E78B960A02}"/>
    <dgm:cxn modelId="{9ED59B28-6F02-4B5C-B963-40CC9EF74B0F}" type="presParOf" srcId="{44B7E9BE-0C5A-4593-8DDF-45BAF34BE548}" destId="{48557938-C8E2-4DA1-BFD9-D7E0045126A2}" srcOrd="0" destOrd="0" presId="urn:microsoft.com/office/officeart/2005/8/layout/hierarchy4"/>
    <dgm:cxn modelId="{37B4EBA8-2929-45D7-AD5F-C16313393970}" type="presParOf" srcId="{48557938-C8E2-4DA1-BFD9-D7E0045126A2}" destId="{5AD229BA-E4E3-4F1A-97B8-60B17286AC23}" srcOrd="0" destOrd="0" presId="urn:microsoft.com/office/officeart/2005/8/layout/hierarchy4"/>
    <dgm:cxn modelId="{B800FB6E-9929-4A7F-A233-F31BB8BA778A}" type="presParOf" srcId="{48557938-C8E2-4DA1-BFD9-D7E0045126A2}" destId="{4C8B7E1D-7C6D-4EBA-87E6-01F83132BB35}" srcOrd="1" destOrd="0" presId="urn:microsoft.com/office/officeart/2005/8/layout/hierarchy4"/>
    <dgm:cxn modelId="{A33AA909-212C-47FF-8E2C-27686DF57AF9}" type="presParOf" srcId="{48557938-C8E2-4DA1-BFD9-D7E0045126A2}" destId="{A5557FCC-720F-4B01-9C62-841D8F61C16F}" srcOrd="2" destOrd="0" presId="urn:microsoft.com/office/officeart/2005/8/layout/hierarchy4"/>
    <dgm:cxn modelId="{C31D3E7C-8515-45C1-BEAD-E2DA43A49224}" type="presParOf" srcId="{A5557FCC-720F-4B01-9C62-841D8F61C16F}" destId="{C05DAE93-A07B-44DB-A29A-B17FC414E908}" srcOrd="0" destOrd="0" presId="urn:microsoft.com/office/officeart/2005/8/layout/hierarchy4"/>
    <dgm:cxn modelId="{CCDBB887-0DC2-4671-8EFD-E8B085DE4378}" type="presParOf" srcId="{C05DAE93-A07B-44DB-A29A-B17FC414E908}" destId="{EEE2F951-519D-4656-A6CB-72C823C60203}" srcOrd="0" destOrd="0" presId="urn:microsoft.com/office/officeart/2005/8/layout/hierarchy4"/>
    <dgm:cxn modelId="{71E079CE-21FA-417C-A479-1A09BB77A088}" type="presParOf" srcId="{C05DAE93-A07B-44DB-A29A-B17FC414E908}" destId="{87FF6411-EC1D-4497-94DB-53C29B31D369}" srcOrd="1" destOrd="0" presId="urn:microsoft.com/office/officeart/2005/8/layout/hierarchy4"/>
    <dgm:cxn modelId="{907C68F2-7E41-4E34-93A6-3F31A7E0A738}" type="presParOf" srcId="{A5557FCC-720F-4B01-9C62-841D8F61C16F}" destId="{EAEB32B2-A01C-4283-862B-DDC13ABA0563}" srcOrd="1" destOrd="0" presId="urn:microsoft.com/office/officeart/2005/8/layout/hierarchy4"/>
    <dgm:cxn modelId="{EAC69487-B71F-43DF-A34E-BF3AD73A751F}" type="presParOf" srcId="{A5557FCC-720F-4B01-9C62-841D8F61C16F}" destId="{17D6FDA4-EEF5-443E-9560-690C3EB4E305}" srcOrd="2" destOrd="0" presId="urn:microsoft.com/office/officeart/2005/8/layout/hierarchy4"/>
    <dgm:cxn modelId="{8AD252D9-DF6A-4EFB-8C39-9B2939436566}" type="presParOf" srcId="{17D6FDA4-EEF5-443E-9560-690C3EB4E305}" destId="{E20A9B18-9A66-4A70-8FBC-2A0FD26DC680}" srcOrd="0" destOrd="0" presId="urn:microsoft.com/office/officeart/2005/8/layout/hierarchy4"/>
    <dgm:cxn modelId="{441A7E4A-6DA1-4A68-89DF-92FBB8947A35}" type="presParOf" srcId="{17D6FDA4-EEF5-443E-9560-690C3EB4E305}" destId="{24FAD201-CD7C-449D-812F-A4AC5C7C342E}" srcOrd="1" destOrd="0" presId="urn:microsoft.com/office/officeart/2005/8/layout/hierarchy4"/>
    <dgm:cxn modelId="{87809D65-C17A-4184-913D-9B3CEFD2250A}" type="presParOf" srcId="{A5557FCC-720F-4B01-9C62-841D8F61C16F}" destId="{46618E60-095E-4202-8A6B-B5B8C192C21F}" srcOrd="3" destOrd="0" presId="urn:microsoft.com/office/officeart/2005/8/layout/hierarchy4"/>
    <dgm:cxn modelId="{B2277F7F-6430-4061-8659-48B5521F95B4}" type="presParOf" srcId="{A5557FCC-720F-4B01-9C62-841D8F61C16F}" destId="{14FA342F-CC05-47DA-AE32-DADD00B3F4CB}" srcOrd="4" destOrd="0" presId="urn:microsoft.com/office/officeart/2005/8/layout/hierarchy4"/>
    <dgm:cxn modelId="{41F357E3-5BB1-473B-B757-42737001A54E}" type="presParOf" srcId="{14FA342F-CC05-47DA-AE32-DADD00B3F4CB}" destId="{963BE2D6-72AB-4D15-901A-82ECD8C8CD6F}" srcOrd="0" destOrd="0" presId="urn:microsoft.com/office/officeart/2005/8/layout/hierarchy4"/>
    <dgm:cxn modelId="{B1B094E1-3E3F-4B2F-9536-6F5EA746C4BE}" type="presParOf" srcId="{14FA342F-CC05-47DA-AE32-DADD00B3F4CB}" destId="{40295F2F-8C88-4FA7-84F9-5AB444B3872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5E44E-85EE-44BB-A2D8-CA802F76C9B4}" type="doc">
      <dgm:prSet loTypeId="urn:microsoft.com/office/officeart/2005/8/layout/arrow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9E481D4-E4CD-4260-A38F-B5C6642298F9}">
      <dgm:prSet phldrT="[Текст]"/>
      <dgm:spPr/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98F299C7-F173-40BF-BF38-B09DB58F7214}" type="parTrans" cxnId="{4404C4A6-7E4B-481F-A494-275B90083FA7}">
      <dgm:prSet/>
      <dgm:spPr/>
      <dgm:t>
        <a:bodyPr/>
        <a:lstStyle/>
        <a:p>
          <a:endParaRPr lang="ru-RU"/>
        </a:p>
      </dgm:t>
    </dgm:pt>
    <dgm:pt modelId="{2AE57E45-CD72-4990-8D53-4C5DEC109A90}" type="sibTrans" cxnId="{4404C4A6-7E4B-481F-A494-275B90083FA7}">
      <dgm:prSet/>
      <dgm:spPr/>
      <dgm:t>
        <a:bodyPr/>
        <a:lstStyle/>
        <a:p>
          <a:endParaRPr lang="ru-RU"/>
        </a:p>
      </dgm:t>
    </dgm:pt>
    <dgm:pt modelId="{CAD771A6-6978-4290-878B-08A9B3088315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0E44D1F3-6F22-402D-B9E4-A66FDB82C328}" type="parTrans" cxnId="{6FCFFB40-198C-401F-A3FA-9A9C0E694B11}">
      <dgm:prSet/>
      <dgm:spPr/>
      <dgm:t>
        <a:bodyPr/>
        <a:lstStyle/>
        <a:p>
          <a:endParaRPr lang="ru-RU"/>
        </a:p>
      </dgm:t>
    </dgm:pt>
    <dgm:pt modelId="{84543A56-C7BB-4ECF-A9BC-3E36B2E44DFF}" type="sibTrans" cxnId="{6FCFFB40-198C-401F-A3FA-9A9C0E694B11}">
      <dgm:prSet/>
      <dgm:spPr/>
      <dgm:t>
        <a:bodyPr/>
        <a:lstStyle/>
        <a:p>
          <a:endParaRPr lang="ru-RU"/>
        </a:p>
      </dgm:t>
    </dgm:pt>
    <dgm:pt modelId="{C277BD48-0D5B-4AFB-9E61-FB3C99AF1A3F}" type="pres">
      <dgm:prSet presAssocID="{7405E44E-85EE-44BB-A2D8-CA802F76C9B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FDDB5D-B5DE-4BA4-AB76-588ACBB91E78}" type="pres">
      <dgm:prSet presAssocID="{19E481D4-E4CD-4260-A38F-B5C6642298F9}" presName="upArrow" presStyleLbl="node1" presStyleIdx="0" presStyleCnt="2"/>
      <dgm:spPr/>
    </dgm:pt>
    <dgm:pt modelId="{A5E3CC83-5F8E-4F05-A667-1E17254D7162}" type="pres">
      <dgm:prSet presAssocID="{19E481D4-E4CD-4260-A38F-B5C6642298F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D05F2-0B24-4CC9-A2E4-3CED43780D4E}" type="pres">
      <dgm:prSet presAssocID="{CAD771A6-6978-4290-878B-08A9B3088315}" presName="downArrow" presStyleLbl="node1" presStyleIdx="1" presStyleCnt="2"/>
      <dgm:spPr/>
    </dgm:pt>
    <dgm:pt modelId="{81D481DD-FE4F-47AB-839B-603BC8E2FA7F}" type="pres">
      <dgm:prSet presAssocID="{CAD771A6-6978-4290-878B-08A9B308831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D10F7-BC22-499D-8C77-B1D458B0AA16}" type="presOf" srcId="{CAD771A6-6978-4290-878B-08A9B3088315}" destId="{81D481DD-FE4F-47AB-839B-603BC8E2FA7F}" srcOrd="0" destOrd="0" presId="urn:microsoft.com/office/officeart/2005/8/layout/arrow4"/>
    <dgm:cxn modelId="{A1F84118-84D8-4079-AB79-6710724F4838}" type="presOf" srcId="{7405E44E-85EE-44BB-A2D8-CA802F76C9B4}" destId="{C277BD48-0D5B-4AFB-9E61-FB3C99AF1A3F}" srcOrd="0" destOrd="0" presId="urn:microsoft.com/office/officeart/2005/8/layout/arrow4"/>
    <dgm:cxn modelId="{6F69A3D5-EDAC-42AF-A079-81BE091ADD05}" type="presOf" srcId="{19E481D4-E4CD-4260-A38F-B5C6642298F9}" destId="{A5E3CC83-5F8E-4F05-A667-1E17254D7162}" srcOrd="0" destOrd="0" presId="urn:microsoft.com/office/officeart/2005/8/layout/arrow4"/>
    <dgm:cxn modelId="{4404C4A6-7E4B-481F-A494-275B90083FA7}" srcId="{7405E44E-85EE-44BB-A2D8-CA802F76C9B4}" destId="{19E481D4-E4CD-4260-A38F-B5C6642298F9}" srcOrd="0" destOrd="0" parTransId="{98F299C7-F173-40BF-BF38-B09DB58F7214}" sibTransId="{2AE57E45-CD72-4990-8D53-4C5DEC109A90}"/>
    <dgm:cxn modelId="{6FCFFB40-198C-401F-A3FA-9A9C0E694B11}" srcId="{7405E44E-85EE-44BB-A2D8-CA802F76C9B4}" destId="{CAD771A6-6978-4290-878B-08A9B3088315}" srcOrd="1" destOrd="0" parTransId="{0E44D1F3-6F22-402D-B9E4-A66FDB82C328}" sibTransId="{84543A56-C7BB-4ECF-A9BC-3E36B2E44DFF}"/>
    <dgm:cxn modelId="{CEF575EB-F87D-4A40-8D60-86294D1B04ED}" type="presParOf" srcId="{C277BD48-0D5B-4AFB-9E61-FB3C99AF1A3F}" destId="{51FDDB5D-B5DE-4BA4-AB76-588ACBB91E78}" srcOrd="0" destOrd="0" presId="urn:microsoft.com/office/officeart/2005/8/layout/arrow4"/>
    <dgm:cxn modelId="{5E7D0493-5B96-41CC-A4CA-73365422457D}" type="presParOf" srcId="{C277BD48-0D5B-4AFB-9E61-FB3C99AF1A3F}" destId="{A5E3CC83-5F8E-4F05-A667-1E17254D7162}" srcOrd="1" destOrd="0" presId="urn:microsoft.com/office/officeart/2005/8/layout/arrow4"/>
    <dgm:cxn modelId="{CBF1CD79-1B30-4297-83A6-46442DA0F991}" type="presParOf" srcId="{C277BD48-0D5B-4AFB-9E61-FB3C99AF1A3F}" destId="{8F3D05F2-0B24-4CC9-A2E4-3CED43780D4E}" srcOrd="2" destOrd="0" presId="urn:microsoft.com/office/officeart/2005/8/layout/arrow4"/>
    <dgm:cxn modelId="{FE9C304A-CE1A-4F79-8B6D-DD2D02FB6F64}" type="presParOf" srcId="{C277BD48-0D5B-4AFB-9E61-FB3C99AF1A3F}" destId="{81D481DD-FE4F-47AB-839B-603BC8E2FA7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17ACBC-B6E3-40D9-803C-33ABC0D43A39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5BFF2957-B1B6-4F11-9A5B-95F22BC7DFD6}">
      <dgm:prSet/>
      <dgm:spPr/>
      <dgm:t>
        <a:bodyPr/>
        <a:lstStyle/>
        <a:p>
          <a:pPr rtl="0"/>
          <a:r>
            <a:rPr lang="ru-RU" smtClean="0"/>
            <a:t>Разработать бизнес план.</a:t>
          </a:r>
          <a:endParaRPr lang="ru-RU"/>
        </a:p>
      </dgm:t>
    </dgm:pt>
    <dgm:pt modelId="{7C2558DD-E6E1-4DDE-9089-AB212142D870}" type="parTrans" cxnId="{BDF5BAFA-9C3E-4A19-926E-8A3864CD441D}">
      <dgm:prSet/>
      <dgm:spPr/>
      <dgm:t>
        <a:bodyPr/>
        <a:lstStyle/>
        <a:p>
          <a:endParaRPr lang="ru-RU"/>
        </a:p>
      </dgm:t>
    </dgm:pt>
    <dgm:pt modelId="{1BA62545-5FCA-480A-BA39-7F21CCEFACF9}" type="sibTrans" cxnId="{BDF5BAFA-9C3E-4A19-926E-8A3864CD441D}">
      <dgm:prSet/>
      <dgm:spPr/>
      <dgm:t>
        <a:bodyPr/>
        <a:lstStyle/>
        <a:p>
          <a:endParaRPr lang="ru-RU"/>
        </a:p>
      </dgm:t>
    </dgm:pt>
    <dgm:pt modelId="{27F1AE20-5AD5-4767-8669-70C2DD101E34}">
      <dgm:prSet/>
      <dgm:spPr/>
      <dgm:t>
        <a:bodyPr/>
        <a:lstStyle/>
        <a:p>
          <a:pPr rtl="0"/>
          <a:r>
            <a:rPr lang="ru-RU" smtClean="0"/>
            <a:t>Найти инвестиции.</a:t>
          </a:r>
          <a:endParaRPr lang="ru-RU"/>
        </a:p>
      </dgm:t>
    </dgm:pt>
    <dgm:pt modelId="{6E6CBE61-2137-485C-B554-1F74DD5DD0A0}" type="parTrans" cxnId="{7EA9511E-ACC9-4549-8C9B-F5C41E452525}">
      <dgm:prSet/>
      <dgm:spPr/>
      <dgm:t>
        <a:bodyPr/>
        <a:lstStyle/>
        <a:p>
          <a:endParaRPr lang="ru-RU"/>
        </a:p>
      </dgm:t>
    </dgm:pt>
    <dgm:pt modelId="{FA182ECB-6047-4A37-AD6D-ACCB3DBE4AFA}" type="sibTrans" cxnId="{7EA9511E-ACC9-4549-8C9B-F5C41E452525}">
      <dgm:prSet/>
      <dgm:spPr/>
      <dgm:t>
        <a:bodyPr/>
        <a:lstStyle/>
        <a:p>
          <a:endParaRPr lang="ru-RU"/>
        </a:p>
      </dgm:t>
    </dgm:pt>
    <dgm:pt modelId="{91EE9E76-C7D2-44AC-A321-8C7144331A01}">
      <dgm:prSet/>
      <dgm:spPr/>
      <dgm:t>
        <a:bodyPr/>
        <a:lstStyle/>
        <a:p>
          <a:pPr rtl="0"/>
          <a:r>
            <a:rPr lang="ru-RU" smtClean="0"/>
            <a:t>Закупить оборудование для переработки пластика.</a:t>
          </a:r>
          <a:endParaRPr lang="ru-RU"/>
        </a:p>
      </dgm:t>
    </dgm:pt>
    <dgm:pt modelId="{D9FBACD7-30A5-44B3-B950-4F191E35BD4E}" type="parTrans" cxnId="{722D1ED4-3062-4C0E-A178-2ED63523539E}">
      <dgm:prSet/>
      <dgm:spPr/>
      <dgm:t>
        <a:bodyPr/>
        <a:lstStyle/>
        <a:p>
          <a:endParaRPr lang="ru-RU"/>
        </a:p>
      </dgm:t>
    </dgm:pt>
    <dgm:pt modelId="{A8D56078-427C-4A95-856D-CA1AD8B7A5B1}" type="sibTrans" cxnId="{722D1ED4-3062-4C0E-A178-2ED63523539E}">
      <dgm:prSet/>
      <dgm:spPr/>
      <dgm:t>
        <a:bodyPr/>
        <a:lstStyle/>
        <a:p>
          <a:endParaRPr lang="ru-RU"/>
        </a:p>
      </dgm:t>
    </dgm:pt>
    <dgm:pt modelId="{49021163-B84C-47CE-8B4F-FD8D55621310}">
      <dgm:prSet/>
      <dgm:spPr/>
      <dgm:t>
        <a:bodyPr/>
        <a:lstStyle/>
        <a:p>
          <a:pPr rtl="0"/>
          <a:r>
            <a:rPr lang="ru-RU" smtClean="0"/>
            <a:t>Обучиться технологии переработки пластика.</a:t>
          </a:r>
          <a:endParaRPr lang="ru-RU"/>
        </a:p>
      </dgm:t>
    </dgm:pt>
    <dgm:pt modelId="{F877AD8B-7DCA-4598-89E5-326B268556D9}" type="parTrans" cxnId="{8AC2CF4F-CCAA-4CE5-A134-52E77FD14B3C}">
      <dgm:prSet/>
      <dgm:spPr/>
      <dgm:t>
        <a:bodyPr/>
        <a:lstStyle/>
        <a:p>
          <a:endParaRPr lang="ru-RU"/>
        </a:p>
      </dgm:t>
    </dgm:pt>
    <dgm:pt modelId="{ACB805D0-B6BA-4810-8146-8CD6B23B5935}" type="sibTrans" cxnId="{8AC2CF4F-CCAA-4CE5-A134-52E77FD14B3C}">
      <dgm:prSet/>
      <dgm:spPr/>
      <dgm:t>
        <a:bodyPr/>
        <a:lstStyle/>
        <a:p>
          <a:endParaRPr lang="ru-RU"/>
        </a:p>
      </dgm:t>
    </dgm:pt>
    <dgm:pt modelId="{853904D8-6B8C-49A5-B449-AE4C61165A04}">
      <dgm:prSet/>
      <dgm:spPr/>
      <dgm:t>
        <a:bodyPr/>
        <a:lstStyle/>
        <a:p>
          <a:pPr rtl="0"/>
          <a:r>
            <a:rPr lang="ru-RU" smtClean="0"/>
            <a:t>Открыть центр приема пластика.</a:t>
          </a:r>
          <a:endParaRPr lang="ru-RU"/>
        </a:p>
      </dgm:t>
    </dgm:pt>
    <dgm:pt modelId="{F183EF37-9AF1-43E7-B7BE-B08F91C2EA07}" type="parTrans" cxnId="{A95A9E05-5795-4543-B68E-808AA33E86FF}">
      <dgm:prSet/>
      <dgm:spPr/>
      <dgm:t>
        <a:bodyPr/>
        <a:lstStyle/>
        <a:p>
          <a:endParaRPr lang="ru-RU"/>
        </a:p>
      </dgm:t>
    </dgm:pt>
    <dgm:pt modelId="{90D2B932-AE4D-41A7-BB75-05C0DF85B6D1}" type="sibTrans" cxnId="{A95A9E05-5795-4543-B68E-808AA33E86FF}">
      <dgm:prSet/>
      <dgm:spPr/>
      <dgm:t>
        <a:bodyPr/>
        <a:lstStyle/>
        <a:p>
          <a:endParaRPr lang="ru-RU"/>
        </a:p>
      </dgm:t>
    </dgm:pt>
    <dgm:pt modelId="{BD60AEDF-63FB-451A-8A80-38C81143AD07}">
      <dgm:prSet/>
      <dgm:spPr/>
      <dgm:t>
        <a:bodyPr/>
        <a:lstStyle/>
        <a:p>
          <a:pPr rtl="0"/>
          <a:r>
            <a:rPr lang="ru-RU" smtClean="0"/>
            <a:t>Привлечь население к раздельному сбору мусора.</a:t>
          </a:r>
          <a:endParaRPr lang="ru-RU"/>
        </a:p>
      </dgm:t>
    </dgm:pt>
    <dgm:pt modelId="{B905F5A1-6ACC-4DFC-A692-D302E64E139B}" type="parTrans" cxnId="{BDAA88D9-AB36-4B36-A997-70096FB4B6FC}">
      <dgm:prSet/>
      <dgm:spPr/>
      <dgm:t>
        <a:bodyPr/>
        <a:lstStyle/>
        <a:p>
          <a:endParaRPr lang="ru-RU"/>
        </a:p>
      </dgm:t>
    </dgm:pt>
    <dgm:pt modelId="{36CC39A0-E5FA-4404-B6A2-C0FDF4F548D8}" type="sibTrans" cxnId="{BDAA88D9-AB36-4B36-A997-70096FB4B6FC}">
      <dgm:prSet/>
      <dgm:spPr/>
      <dgm:t>
        <a:bodyPr/>
        <a:lstStyle/>
        <a:p>
          <a:endParaRPr lang="ru-RU"/>
        </a:p>
      </dgm:t>
    </dgm:pt>
    <dgm:pt modelId="{28880B81-1685-4F17-9D9F-5AB267C343D9}" type="pres">
      <dgm:prSet presAssocID="{F217ACBC-B6E3-40D9-803C-33ABC0D43A3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60B41-23B5-48E2-B545-ADFC8BF74462}" type="pres">
      <dgm:prSet presAssocID="{5BFF2957-B1B6-4F11-9A5B-95F22BC7DFD6}" presName="comp" presStyleCnt="0"/>
      <dgm:spPr/>
    </dgm:pt>
    <dgm:pt modelId="{C00C4AD3-F4F3-4E0B-A8F3-5758E2918E30}" type="pres">
      <dgm:prSet presAssocID="{5BFF2957-B1B6-4F11-9A5B-95F22BC7DFD6}" presName="box" presStyleLbl="node1" presStyleIdx="0" presStyleCnt="6"/>
      <dgm:spPr/>
      <dgm:t>
        <a:bodyPr/>
        <a:lstStyle/>
        <a:p>
          <a:endParaRPr lang="ru-RU"/>
        </a:p>
      </dgm:t>
    </dgm:pt>
    <dgm:pt modelId="{5D2313C4-A932-46E4-A73F-629047EFC91F}" type="pres">
      <dgm:prSet presAssocID="{5BFF2957-B1B6-4F11-9A5B-95F22BC7DFD6}" presName="img" presStyleLbl="fgImgPlace1" presStyleIdx="0" presStyleCnt="6"/>
      <dgm:spPr/>
    </dgm:pt>
    <dgm:pt modelId="{1610494B-A03B-4E55-BBAF-D93658C8AE2C}" type="pres">
      <dgm:prSet presAssocID="{5BFF2957-B1B6-4F11-9A5B-95F22BC7DFD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551E9-FBBC-464B-900B-9261CC74201B}" type="pres">
      <dgm:prSet presAssocID="{1BA62545-5FCA-480A-BA39-7F21CCEFACF9}" presName="spacer" presStyleCnt="0"/>
      <dgm:spPr/>
    </dgm:pt>
    <dgm:pt modelId="{02F3E559-68E2-4925-85E4-3542F76ADBF2}" type="pres">
      <dgm:prSet presAssocID="{27F1AE20-5AD5-4767-8669-70C2DD101E34}" presName="comp" presStyleCnt="0"/>
      <dgm:spPr/>
    </dgm:pt>
    <dgm:pt modelId="{F51FD26D-7FC1-4E4C-B6F6-D6BC3FB84BFB}" type="pres">
      <dgm:prSet presAssocID="{27F1AE20-5AD5-4767-8669-70C2DD101E34}" presName="box" presStyleLbl="node1" presStyleIdx="1" presStyleCnt="6"/>
      <dgm:spPr/>
      <dgm:t>
        <a:bodyPr/>
        <a:lstStyle/>
        <a:p>
          <a:endParaRPr lang="ru-RU"/>
        </a:p>
      </dgm:t>
    </dgm:pt>
    <dgm:pt modelId="{B93BCE28-C4C5-46AC-A501-E1B973C46F3A}" type="pres">
      <dgm:prSet presAssocID="{27F1AE20-5AD5-4767-8669-70C2DD101E34}" presName="img" presStyleLbl="fgImgPlace1" presStyleIdx="1" presStyleCnt="6"/>
      <dgm:spPr/>
    </dgm:pt>
    <dgm:pt modelId="{0B781027-7DDC-47E3-A6B8-B6FB5968AFF7}" type="pres">
      <dgm:prSet presAssocID="{27F1AE20-5AD5-4767-8669-70C2DD101E34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AC3FC-08D5-44EB-905A-6D32FF502F54}" type="pres">
      <dgm:prSet presAssocID="{FA182ECB-6047-4A37-AD6D-ACCB3DBE4AFA}" presName="spacer" presStyleCnt="0"/>
      <dgm:spPr/>
    </dgm:pt>
    <dgm:pt modelId="{2E0A36C2-C310-416F-B92A-1C19CD4F39B7}" type="pres">
      <dgm:prSet presAssocID="{91EE9E76-C7D2-44AC-A321-8C7144331A01}" presName="comp" presStyleCnt="0"/>
      <dgm:spPr/>
    </dgm:pt>
    <dgm:pt modelId="{2763A5E9-D888-4399-AFC8-39BC4BFD0CE7}" type="pres">
      <dgm:prSet presAssocID="{91EE9E76-C7D2-44AC-A321-8C7144331A01}" presName="box" presStyleLbl="node1" presStyleIdx="2" presStyleCnt="6"/>
      <dgm:spPr/>
      <dgm:t>
        <a:bodyPr/>
        <a:lstStyle/>
        <a:p>
          <a:endParaRPr lang="ru-RU"/>
        </a:p>
      </dgm:t>
    </dgm:pt>
    <dgm:pt modelId="{DC48729A-3E3F-454A-B7E6-633D615EB0A6}" type="pres">
      <dgm:prSet presAssocID="{91EE9E76-C7D2-44AC-A321-8C7144331A01}" presName="img" presStyleLbl="fgImgPlace1" presStyleIdx="2" presStyleCnt="6"/>
      <dgm:spPr/>
    </dgm:pt>
    <dgm:pt modelId="{6E0BC290-2D8B-484B-940E-C94EBDB6235E}" type="pres">
      <dgm:prSet presAssocID="{91EE9E76-C7D2-44AC-A321-8C7144331A01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0C4E5-9BB3-4D49-898B-86209EDEF70D}" type="pres">
      <dgm:prSet presAssocID="{A8D56078-427C-4A95-856D-CA1AD8B7A5B1}" presName="spacer" presStyleCnt="0"/>
      <dgm:spPr/>
    </dgm:pt>
    <dgm:pt modelId="{F119E321-5177-4141-8A88-1E777ACF2AD0}" type="pres">
      <dgm:prSet presAssocID="{49021163-B84C-47CE-8B4F-FD8D55621310}" presName="comp" presStyleCnt="0"/>
      <dgm:spPr/>
    </dgm:pt>
    <dgm:pt modelId="{5E7329CD-EA86-4AA5-BE94-E74B5ECCCF87}" type="pres">
      <dgm:prSet presAssocID="{49021163-B84C-47CE-8B4F-FD8D55621310}" presName="box" presStyleLbl="node1" presStyleIdx="3" presStyleCnt="6"/>
      <dgm:spPr/>
      <dgm:t>
        <a:bodyPr/>
        <a:lstStyle/>
        <a:p>
          <a:endParaRPr lang="ru-RU"/>
        </a:p>
      </dgm:t>
    </dgm:pt>
    <dgm:pt modelId="{FBC6B948-8B66-44A4-9B46-B99B5620EA0E}" type="pres">
      <dgm:prSet presAssocID="{49021163-B84C-47CE-8B4F-FD8D55621310}" presName="img" presStyleLbl="fgImgPlace1" presStyleIdx="3" presStyleCnt="6"/>
      <dgm:spPr/>
    </dgm:pt>
    <dgm:pt modelId="{6BC3F486-62FC-4515-AAC0-2B3CE3BE7538}" type="pres">
      <dgm:prSet presAssocID="{49021163-B84C-47CE-8B4F-FD8D55621310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B4F56-D4D4-42D8-AE92-B0461DDB79AD}" type="pres">
      <dgm:prSet presAssocID="{ACB805D0-B6BA-4810-8146-8CD6B23B5935}" presName="spacer" presStyleCnt="0"/>
      <dgm:spPr/>
    </dgm:pt>
    <dgm:pt modelId="{F9F70337-BF4F-42A5-B286-D3BC9844E1AA}" type="pres">
      <dgm:prSet presAssocID="{853904D8-6B8C-49A5-B449-AE4C61165A04}" presName="comp" presStyleCnt="0"/>
      <dgm:spPr/>
    </dgm:pt>
    <dgm:pt modelId="{105DF6ED-6D85-4505-BF0B-E454BF1EC499}" type="pres">
      <dgm:prSet presAssocID="{853904D8-6B8C-49A5-B449-AE4C61165A04}" presName="box" presStyleLbl="node1" presStyleIdx="4" presStyleCnt="6"/>
      <dgm:spPr/>
      <dgm:t>
        <a:bodyPr/>
        <a:lstStyle/>
        <a:p>
          <a:endParaRPr lang="ru-RU"/>
        </a:p>
      </dgm:t>
    </dgm:pt>
    <dgm:pt modelId="{DBD0CE0E-8FCD-426F-8C86-EBE4340FA333}" type="pres">
      <dgm:prSet presAssocID="{853904D8-6B8C-49A5-B449-AE4C61165A04}" presName="img" presStyleLbl="fgImgPlace1" presStyleIdx="4" presStyleCnt="6"/>
      <dgm:spPr/>
    </dgm:pt>
    <dgm:pt modelId="{01DFF84A-518D-4E25-8ABD-E4148E891C6B}" type="pres">
      <dgm:prSet presAssocID="{853904D8-6B8C-49A5-B449-AE4C61165A04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385E1-0092-4652-B0CE-DEDFAEDE48E9}" type="pres">
      <dgm:prSet presAssocID="{90D2B932-AE4D-41A7-BB75-05C0DF85B6D1}" presName="spacer" presStyleCnt="0"/>
      <dgm:spPr/>
    </dgm:pt>
    <dgm:pt modelId="{8C0D6D60-99EB-4858-8C3C-BCD644BD945D}" type="pres">
      <dgm:prSet presAssocID="{BD60AEDF-63FB-451A-8A80-38C81143AD07}" presName="comp" presStyleCnt="0"/>
      <dgm:spPr/>
    </dgm:pt>
    <dgm:pt modelId="{C1C813A1-3A0C-4142-824C-42485B272A5E}" type="pres">
      <dgm:prSet presAssocID="{BD60AEDF-63FB-451A-8A80-38C81143AD07}" presName="box" presStyleLbl="node1" presStyleIdx="5" presStyleCnt="6"/>
      <dgm:spPr/>
      <dgm:t>
        <a:bodyPr/>
        <a:lstStyle/>
        <a:p>
          <a:endParaRPr lang="ru-RU"/>
        </a:p>
      </dgm:t>
    </dgm:pt>
    <dgm:pt modelId="{A24B19DF-2ECA-464E-A3C2-63A55EC65E8D}" type="pres">
      <dgm:prSet presAssocID="{BD60AEDF-63FB-451A-8A80-38C81143AD07}" presName="img" presStyleLbl="fgImgPlace1" presStyleIdx="5" presStyleCnt="6"/>
      <dgm:spPr/>
    </dgm:pt>
    <dgm:pt modelId="{11BEBFDF-9A17-40E1-A6B8-BBCFFBFED0C8}" type="pres">
      <dgm:prSet presAssocID="{BD60AEDF-63FB-451A-8A80-38C81143AD07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AA88D9-AB36-4B36-A997-70096FB4B6FC}" srcId="{F217ACBC-B6E3-40D9-803C-33ABC0D43A39}" destId="{BD60AEDF-63FB-451A-8A80-38C81143AD07}" srcOrd="5" destOrd="0" parTransId="{B905F5A1-6ACC-4DFC-A692-D302E64E139B}" sibTransId="{36CC39A0-E5FA-4404-B6A2-C0FDF4F548D8}"/>
    <dgm:cxn modelId="{BA933BDD-8110-4A80-B42D-DFA94019D755}" type="presOf" srcId="{27F1AE20-5AD5-4767-8669-70C2DD101E34}" destId="{0B781027-7DDC-47E3-A6B8-B6FB5968AFF7}" srcOrd="1" destOrd="0" presId="urn:microsoft.com/office/officeart/2005/8/layout/vList4"/>
    <dgm:cxn modelId="{E8F8FE9E-B334-4FAD-B3B4-1EAF77844C53}" type="presOf" srcId="{BD60AEDF-63FB-451A-8A80-38C81143AD07}" destId="{C1C813A1-3A0C-4142-824C-42485B272A5E}" srcOrd="0" destOrd="0" presId="urn:microsoft.com/office/officeart/2005/8/layout/vList4"/>
    <dgm:cxn modelId="{42205B7E-6682-48EB-B957-B2A03238250D}" type="presOf" srcId="{5BFF2957-B1B6-4F11-9A5B-95F22BC7DFD6}" destId="{C00C4AD3-F4F3-4E0B-A8F3-5758E2918E30}" srcOrd="0" destOrd="0" presId="urn:microsoft.com/office/officeart/2005/8/layout/vList4"/>
    <dgm:cxn modelId="{43CDE123-00FE-4DAE-87CF-086B8C420379}" type="presOf" srcId="{27F1AE20-5AD5-4767-8669-70C2DD101E34}" destId="{F51FD26D-7FC1-4E4C-B6F6-D6BC3FB84BFB}" srcOrd="0" destOrd="0" presId="urn:microsoft.com/office/officeart/2005/8/layout/vList4"/>
    <dgm:cxn modelId="{722D1ED4-3062-4C0E-A178-2ED63523539E}" srcId="{F217ACBC-B6E3-40D9-803C-33ABC0D43A39}" destId="{91EE9E76-C7D2-44AC-A321-8C7144331A01}" srcOrd="2" destOrd="0" parTransId="{D9FBACD7-30A5-44B3-B950-4F191E35BD4E}" sibTransId="{A8D56078-427C-4A95-856D-CA1AD8B7A5B1}"/>
    <dgm:cxn modelId="{EE631613-812E-4DF6-92E8-E891BB67696A}" type="presOf" srcId="{853904D8-6B8C-49A5-B449-AE4C61165A04}" destId="{105DF6ED-6D85-4505-BF0B-E454BF1EC499}" srcOrd="0" destOrd="0" presId="urn:microsoft.com/office/officeart/2005/8/layout/vList4"/>
    <dgm:cxn modelId="{52756246-9ACE-4009-AF66-7078FB768915}" type="presOf" srcId="{49021163-B84C-47CE-8B4F-FD8D55621310}" destId="{5E7329CD-EA86-4AA5-BE94-E74B5ECCCF87}" srcOrd="0" destOrd="0" presId="urn:microsoft.com/office/officeart/2005/8/layout/vList4"/>
    <dgm:cxn modelId="{D8E684A1-2B54-4D56-8702-B66BE64B6760}" type="presOf" srcId="{BD60AEDF-63FB-451A-8A80-38C81143AD07}" destId="{11BEBFDF-9A17-40E1-A6B8-BBCFFBFED0C8}" srcOrd="1" destOrd="0" presId="urn:microsoft.com/office/officeart/2005/8/layout/vList4"/>
    <dgm:cxn modelId="{8AC2CF4F-CCAA-4CE5-A134-52E77FD14B3C}" srcId="{F217ACBC-B6E3-40D9-803C-33ABC0D43A39}" destId="{49021163-B84C-47CE-8B4F-FD8D55621310}" srcOrd="3" destOrd="0" parTransId="{F877AD8B-7DCA-4598-89E5-326B268556D9}" sibTransId="{ACB805D0-B6BA-4810-8146-8CD6B23B5935}"/>
    <dgm:cxn modelId="{7EA9511E-ACC9-4549-8C9B-F5C41E452525}" srcId="{F217ACBC-B6E3-40D9-803C-33ABC0D43A39}" destId="{27F1AE20-5AD5-4767-8669-70C2DD101E34}" srcOrd="1" destOrd="0" parTransId="{6E6CBE61-2137-485C-B554-1F74DD5DD0A0}" sibTransId="{FA182ECB-6047-4A37-AD6D-ACCB3DBE4AFA}"/>
    <dgm:cxn modelId="{793A1950-9A35-4625-B3FF-45FF8F897E39}" type="presOf" srcId="{49021163-B84C-47CE-8B4F-FD8D55621310}" destId="{6BC3F486-62FC-4515-AAC0-2B3CE3BE7538}" srcOrd="1" destOrd="0" presId="urn:microsoft.com/office/officeart/2005/8/layout/vList4"/>
    <dgm:cxn modelId="{658F8994-E9E1-47B5-AD86-87A4569B22C6}" type="presOf" srcId="{F217ACBC-B6E3-40D9-803C-33ABC0D43A39}" destId="{28880B81-1685-4F17-9D9F-5AB267C343D9}" srcOrd="0" destOrd="0" presId="urn:microsoft.com/office/officeart/2005/8/layout/vList4"/>
    <dgm:cxn modelId="{A95A9E05-5795-4543-B68E-808AA33E86FF}" srcId="{F217ACBC-B6E3-40D9-803C-33ABC0D43A39}" destId="{853904D8-6B8C-49A5-B449-AE4C61165A04}" srcOrd="4" destOrd="0" parTransId="{F183EF37-9AF1-43E7-B7BE-B08F91C2EA07}" sibTransId="{90D2B932-AE4D-41A7-BB75-05C0DF85B6D1}"/>
    <dgm:cxn modelId="{5366146E-8468-4FB2-B15F-3FD66D83C5C5}" type="presOf" srcId="{91EE9E76-C7D2-44AC-A321-8C7144331A01}" destId="{2763A5E9-D888-4399-AFC8-39BC4BFD0CE7}" srcOrd="0" destOrd="0" presId="urn:microsoft.com/office/officeart/2005/8/layout/vList4"/>
    <dgm:cxn modelId="{647307D6-2D1C-47FE-8584-F743C613EB30}" type="presOf" srcId="{5BFF2957-B1B6-4F11-9A5B-95F22BC7DFD6}" destId="{1610494B-A03B-4E55-BBAF-D93658C8AE2C}" srcOrd="1" destOrd="0" presId="urn:microsoft.com/office/officeart/2005/8/layout/vList4"/>
    <dgm:cxn modelId="{F4E45712-3C5C-4FE8-BDE1-E924945AFF29}" type="presOf" srcId="{91EE9E76-C7D2-44AC-A321-8C7144331A01}" destId="{6E0BC290-2D8B-484B-940E-C94EBDB6235E}" srcOrd="1" destOrd="0" presId="urn:microsoft.com/office/officeart/2005/8/layout/vList4"/>
    <dgm:cxn modelId="{BDF5BAFA-9C3E-4A19-926E-8A3864CD441D}" srcId="{F217ACBC-B6E3-40D9-803C-33ABC0D43A39}" destId="{5BFF2957-B1B6-4F11-9A5B-95F22BC7DFD6}" srcOrd="0" destOrd="0" parTransId="{7C2558DD-E6E1-4DDE-9089-AB212142D870}" sibTransId="{1BA62545-5FCA-480A-BA39-7F21CCEFACF9}"/>
    <dgm:cxn modelId="{EE3CF99C-7900-4A11-AA83-89576EBCA28B}" type="presOf" srcId="{853904D8-6B8C-49A5-B449-AE4C61165A04}" destId="{01DFF84A-518D-4E25-8ABD-E4148E891C6B}" srcOrd="1" destOrd="0" presId="urn:microsoft.com/office/officeart/2005/8/layout/vList4"/>
    <dgm:cxn modelId="{CBEE4BCB-69D1-4B90-8874-385CC65ECB7D}" type="presParOf" srcId="{28880B81-1685-4F17-9D9F-5AB267C343D9}" destId="{EB660B41-23B5-48E2-B545-ADFC8BF74462}" srcOrd="0" destOrd="0" presId="urn:microsoft.com/office/officeart/2005/8/layout/vList4"/>
    <dgm:cxn modelId="{80A515B7-F154-42F1-BDE1-52CB7F693799}" type="presParOf" srcId="{EB660B41-23B5-48E2-B545-ADFC8BF74462}" destId="{C00C4AD3-F4F3-4E0B-A8F3-5758E2918E30}" srcOrd="0" destOrd="0" presId="urn:microsoft.com/office/officeart/2005/8/layout/vList4"/>
    <dgm:cxn modelId="{659DCB23-E588-4B57-8C68-F6C8F67D678D}" type="presParOf" srcId="{EB660B41-23B5-48E2-B545-ADFC8BF74462}" destId="{5D2313C4-A932-46E4-A73F-629047EFC91F}" srcOrd="1" destOrd="0" presId="urn:microsoft.com/office/officeart/2005/8/layout/vList4"/>
    <dgm:cxn modelId="{881BE0E5-FB54-495A-BCB3-EAA039707EC7}" type="presParOf" srcId="{EB660B41-23B5-48E2-B545-ADFC8BF74462}" destId="{1610494B-A03B-4E55-BBAF-D93658C8AE2C}" srcOrd="2" destOrd="0" presId="urn:microsoft.com/office/officeart/2005/8/layout/vList4"/>
    <dgm:cxn modelId="{8D36BA57-4A3B-42EE-B7DF-9AF0BA3E53BD}" type="presParOf" srcId="{28880B81-1685-4F17-9D9F-5AB267C343D9}" destId="{942551E9-FBBC-464B-900B-9261CC74201B}" srcOrd="1" destOrd="0" presId="urn:microsoft.com/office/officeart/2005/8/layout/vList4"/>
    <dgm:cxn modelId="{3FCFD773-5054-4D0A-963A-2E0042EA58F7}" type="presParOf" srcId="{28880B81-1685-4F17-9D9F-5AB267C343D9}" destId="{02F3E559-68E2-4925-85E4-3542F76ADBF2}" srcOrd="2" destOrd="0" presId="urn:microsoft.com/office/officeart/2005/8/layout/vList4"/>
    <dgm:cxn modelId="{C4211C44-926E-4CD6-B7CA-34766B0DD1CB}" type="presParOf" srcId="{02F3E559-68E2-4925-85E4-3542F76ADBF2}" destId="{F51FD26D-7FC1-4E4C-B6F6-D6BC3FB84BFB}" srcOrd="0" destOrd="0" presId="urn:microsoft.com/office/officeart/2005/8/layout/vList4"/>
    <dgm:cxn modelId="{070AC6A4-1BB4-4791-B1BC-FFC9DC0CC090}" type="presParOf" srcId="{02F3E559-68E2-4925-85E4-3542F76ADBF2}" destId="{B93BCE28-C4C5-46AC-A501-E1B973C46F3A}" srcOrd="1" destOrd="0" presId="urn:microsoft.com/office/officeart/2005/8/layout/vList4"/>
    <dgm:cxn modelId="{DE9FE46D-0D1A-45FE-B4C7-61925FD7EC48}" type="presParOf" srcId="{02F3E559-68E2-4925-85E4-3542F76ADBF2}" destId="{0B781027-7DDC-47E3-A6B8-B6FB5968AFF7}" srcOrd="2" destOrd="0" presId="urn:microsoft.com/office/officeart/2005/8/layout/vList4"/>
    <dgm:cxn modelId="{3A520F4C-0523-416D-805E-A3B7277E9B42}" type="presParOf" srcId="{28880B81-1685-4F17-9D9F-5AB267C343D9}" destId="{8D7AC3FC-08D5-44EB-905A-6D32FF502F54}" srcOrd="3" destOrd="0" presId="urn:microsoft.com/office/officeart/2005/8/layout/vList4"/>
    <dgm:cxn modelId="{6FE35043-FD9F-4B00-BA25-6C03C87C5A0E}" type="presParOf" srcId="{28880B81-1685-4F17-9D9F-5AB267C343D9}" destId="{2E0A36C2-C310-416F-B92A-1C19CD4F39B7}" srcOrd="4" destOrd="0" presId="urn:microsoft.com/office/officeart/2005/8/layout/vList4"/>
    <dgm:cxn modelId="{E3516295-B714-42B0-AFF0-4C6714F48D60}" type="presParOf" srcId="{2E0A36C2-C310-416F-B92A-1C19CD4F39B7}" destId="{2763A5E9-D888-4399-AFC8-39BC4BFD0CE7}" srcOrd="0" destOrd="0" presId="urn:microsoft.com/office/officeart/2005/8/layout/vList4"/>
    <dgm:cxn modelId="{A0A8D4DF-7D6B-4BCC-8524-AABE0FADE99B}" type="presParOf" srcId="{2E0A36C2-C310-416F-B92A-1C19CD4F39B7}" destId="{DC48729A-3E3F-454A-B7E6-633D615EB0A6}" srcOrd="1" destOrd="0" presId="urn:microsoft.com/office/officeart/2005/8/layout/vList4"/>
    <dgm:cxn modelId="{6A1B4DD4-DDE3-40A7-A5D0-367DF31BC6E2}" type="presParOf" srcId="{2E0A36C2-C310-416F-B92A-1C19CD4F39B7}" destId="{6E0BC290-2D8B-484B-940E-C94EBDB6235E}" srcOrd="2" destOrd="0" presId="urn:microsoft.com/office/officeart/2005/8/layout/vList4"/>
    <dgm:cxn modelId="{0F65893F-9247-40AF-95D9-AB505EDFE977}" type="presParOf" srcId="{28880B81-1685-4F17-9D9F-5AB267C343D9}" destId="{DC20C4E5-9BB3-4D49-898B-86209EDEF70D}" srcOrd="5" destOrd="0" presId="urn:microsoft.com/office/officeart/2005/8/layout/vList4"/>
    <dgm:cxn modelId="{57FA96F9-4F1D-4F71-BCFA-F92AABCD376E}" type="presParOf" srcId="{28880B81-1685-4F17-9D9F-5AB267C343D9}" destId="{F119E321-5177-4141-8A88-1E777ACF2AD0}" srcOrd="6" destOrd="0" presId="urn:microsoft.com/office/officeart/2005/8/layout/vList4"/>
    <dgm:cxn modelId="{FDA1FA00-BC6D-4FD2-BEF6-468870F232AB}" type="presParOf" srcId="{F119E321-5177-4141-8A88-1E777ACF2AD0}" destId="{5E7329CD-EA86-4AA5-BE94-E74B5ECCCF87}" srcOrd="0" destOrd="0" presId="urn:microsoft.com/office/officeart/2005/8/layout/vList4"/>
    <dgm:cxn modelId="{3266A7BC-331C-4E2D-AB60-C81A5900C424}" type="presParOf" srcId="{F119E321-5177-4141-8A88-1E777ACF2AD0}" destId="{FBC6B948-8B66-44A4-9B46-B99B5620EA0E}" srcOrd="1" destOrd="0" presId="urn:microsoft.com/office/officeart/2005/8/layout/vList4"/>
    <dgm:cxn modelId="{0713966D-B874-47E6-B57B-49177344C901}" type="presParOf" srcId="{F119E321-5177-4141-8A88-1E777ACF2AD0}" destId="{6BC3F486-62FC-4515-AAC0-2B3CE3BE7538}" srcOrd="2" destOrd="0" presId="urn:microsoft.com/office/officeart/2005/8/layout/vList4"/>
    <dgm:cxn modelId="{6660B55F-4945-4EBF-B67E-93C4B59F31C7}" type="presParOf" srcId="{28880B81-1685-4F17-9D9F-5AB267C343D9}" destId="{D54B4F56-D4D4-42D8-AE92-B0461DDB79AD}" srcOrd="7" destOrd="0" presId="urn:microsoft.com/office/officeart/2005/8/layout/vList4"/>
    <dgm:cxn modelId="{DAFC7C8E-0A17-402C-9BBF-5CDA1DA61B46}" type="presParOf" srcId="{28880B81-1685-4F17-9D9F-5AB267C343D9}" destId="{F9F70337-BF4F-42A5-B286-D3BC9844E1AA}" srcOrd="8" destOrd="0" presId="urn:microsoft.com/office/officeart/2005/8/layout/vList4"/>
    <dgm:cxn modelId="{A560D9A1-1022-4D93-9350-AAFCE6653297}" type="presParOf" srcId="{F9F70337-BF4F-42A5-B286-D3BC9844E1AA}" destId="{105DF6ED-6D85-4505-BF0B-E454BF1EC499}" srcOrd="0" destOrd="0" presId="urn:microsoft.com/office/officeart/2005/8/layout/vList4"/>
    <dgm:cxn modelId="{6BEEE0D6-D1C8-4500-A1FD-99B5829D2982}" type="presParOf" srcId="{F9F70337-BF4F-42A5-B286-D3BC9844E1AA}" destId="{DBD0CE0E-8FCD-426F-8C86-EBE4340FA333}" srcOrd="1" destOrd="0" presId="urn:microsoft.com/office/officeart/2005/8/layout/vList4"/>
    <dgm:cxn modelId="{22E652FA-EE20-4DBE-B9E8-4CC385C382DE}" type="presParOf" srcId="{F9F70337-BF4F-42A5-B286-D3BC9844E1AA}" destId="{01DFF84A-518D-4E25-8ABD-E4148E891C6B}" srcOrd="2" destOrd="0" presId="urn:microsoft.com/office/officeart/2005/8/layout/vList4"/>
    <dgm:cxn modelId="{9D836F22-FD49-4B83-AB0A-D9F898EE8644}" type="presParOf" srcId="{28880B81-1685-4F17-9D9F-5AB267C343D9}" destId="{6A0385E1-0092-4652-B0CE-DEDFAEDE48E9}" srcOrd="9" destOrd="0" presId="urn:microsoft.com/office/officeart/2005/8/layout/vList4"/>
    <dgm:cxn modelId="{E081FC04-2751-4F01-B7DD-0DB3017C70B6}" type="presParOf" srcId="{28880B81-1685-4F17-9D9F-5AB267C343D9}" destId="{8C0D6D60-99EB-4858-8C3C-BCD644BD945D}" srcOrd="10" destOrd="0" presId="urn:microsoft.com/office/officeart/2005/8/layout/vList4"/>
    <dgm:cxn modelId="{FEAB605B-59F4-4C0E-A9C7-A6C1112568BD}" type="presParOf" srcId="{8C0D6D60-99EB-4858-8C3C-BCD644BD945D}" destId="{C1C813A1-3A0C-4142-824C-42485B272A5E}" srcOrd="0" destOrd="0" presId="urn:microsoft.com/office/officeart/2005/8/layout/vList4"/>
    <dgm:cxn modelId="{461D2D1B-0514-4B7A-BBED-1508C0FD5AE0}" type="presParOf" srcId="{8C0D6D60-99EB-4858-8C3C-BCD644BD945D}" destId="{A24B19DF-2ECA-464E-A3C2-63A55EC65E8D}" srcOrd="1" destOrd="0" presId="urn:microsoft.com/office/officeart/2005/8/layout/vList4"/>
    <dgm:cxn modelId="{CF8E578C-AF58-4410-B962-B487F6D4FB54}" type="presParOf" srcId="{8C0D6D60-99EB-4858-8C3C-BCD644BD945D}" destId="{11BEBFDF-9A17-40E1-A6B8-BBCFFBFED0C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A0C660-BB3E-42CA-967A-792FFA79ACF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CDB3554-97A4-4D9B-BB93-FB62AEF00A68}">
      <dgm:prSet/>
      <dgm:spPr/>
      <dgm:t>
        <a:bodyPr/>
        <a:lstStyle/>
        <a:p>
          <a:pPr rtl="0"/>
          <a:r>
            <a:rPr lang="ru-RU" baseline="0" dirty="0" smtClean="0"/>
            <a:t>Таблица 1 – Общие сведения о предприятии</a:t>
          </a:r>
          <a:endParaRPr lang="ru-RU" dirty="0"/>
        </a:p>
      </dgm:t>
    </dgm:pt>
    <dgm:pt modelId="{D1FC05A7-6448-4AF4-B218-69F8F8CF46F7}" type="parTrans" cxnId="{BAAA5D62-09BC-4373-A1E4-3F8B0508CD3E}">
      <dgm:prSet/>
      <dgm:spPr/>
      <dgm:t>
        <a:bodyPr/>
        <a:lstStyle/>
        <a:p>
          <a:endParaRPr lang="ru-RU"/>
        </a:p>
      </dgm:t>
    </dgm:pt>
    <dgm:pt modelId="{8BBE97FA-6A42-41A3-9C7B-6F63B05635F5}" type="sibTrans" cxnId="{BAAA5D62-09BC-4373-A1E4-3F8B0508CD3E}">
      <dgm:prSet/>
      <dgm:spPr/>
      <dgm:t>
        <a:bodyPr/>
        <a:lstStyle/>
        <a:p>
          <a:endParaRPr lang="ru-RU"/>
        </a:p>
      </dgm:t>
    </dgm:pt>
    <dgm:pt modelId="{6F22776F-EF09-4758-B77E-D3878DE7E9C1}" type="pres">
      <dgm:prSet presAssocID="{80A0C660-BB3E-42CA-967A-792FFA79AC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95017A-FDCC-4AA9-863C-11C30CC40E1F}" type="pres">
      <dgm:prSet presAssocID="{ACDB3554-97A4-4D9B-BB93-FB62AEF00A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AA5D62-09BC-4373-A1E4-3F8B0508CD3E}" srcId="{80A0C660-BB3E-42CA-967A-792FFA79ACF4}" destId="{ACDB3554-97A4-4D9B-BB93-FB62AEF00A68}" srcOrd="0" destOrd="0" parTransId="{D1FC05A7-6448-4AF4-B218-69F8F8CF46F7}" sibTransId="{8BBE97FA-6A42-41A3-9C7B-6F63B05635F5}"/>
    <dgm:cxn modelId="{10A055DF-8BE6-423B-9F33-E6EB7205C7BB}" type="presOf" srcId="{80A0C660-BB3E-42CA-967A-792FFA79ACF4}" destId="{6F22776F-EF09-4758-B77E-D3878DE7E9C1}" srcOrd="0" destOrd="0" presId="urn:microsoft.com/office/officeart/2005/8/layout/vList2"/>
    <dgm:cxn modelId="{F8FAA38A-5620-4BC3-A051-CA0203175CF7}" type="presOf" srcId="{ACDB3554-97A4-4D9B-BB93-FB62AEF00A68}" destId="{CE95017A-FDCC-4AA9-863C-11C30CC40E1F}" srcOrd="0" destOrd="0" presId="urn:microsoft.com/office/officeart/2005/8/layout/vList2"/>
    <dgm:cxn modelId="{B58EEAA4-6114-4332-B99F-4BF7762D50DC}" type="presParOf" srcId="{6F22776F-EF09-4758-B77E-D3878DE7E9C1}" destId="{CE95017A-FDCC-4AA9-863C-11C30CC40E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D0ED50-CB8B-45D4-81E6-E1A5C5C12F2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4AE6231-D226-4D22-95DF-6D209F5CFE41}">
      <dgm:prSet/>
      <dgm:spPr/>
      <dgm:t>
        <a:bodyPr/>
        <a:lstStyle/>
        <a:p>
          <a:pPr rtl="0"/>
          <a:r>
            <a:rPr lang="ru-RU" baseline="0" dirty="0" smtClean="0"/>
            <a:t>Таблица 2 – </a:t>
          </a:r>
          <a:r>
            <a:rPr lang="en-US" baseline="0" smtClean="0"/>
            <a:t>SWOT-</a:t>
          </a:r>
          <a:r>
            <a:rPr lang="kk-KZ" baseline="0" dirty="0" smtClean="0"/>
            <a:t>анализ</a:t>
          </a:r>
          <a:r>
            <a:rPr lang="en-US" baseline="0" dirty="0" smtClean="0"/>
            <a:t> </a:t>
          </a:r>
          <a:r>
            <a:rPr lang="ru-RU" baseline="0" smtClean="0"/>
            <a:t>предприятия </a:t>
          </a:r>
          <a:endParaRPr lang="ru-RU"/>
        </a:p>
      </dgm:t>
    </dgm:pt>
    <dgm:pt modelId="{66876EF1-2392-4C2B-BFF8-62995A5A31A6}" type="parTrans" cxnId="{7AC99A6A-A722-4C3A-81BE-CC7494E5F4EF}">
      <dgm:prSet/>
      <dgm:spPr/>
      <dgm:t>
        <a:bodyPr/>
        <a:lstStyle/>
        <a:p>
          <a:endParaRPr lang="ru-RU"/>
        </a:p>
      </dgm:t>
    </dgm:pt>
    <dgm:pt modelId="{68EA642F-75BA-4BD1-9C07-2C075BB07AA4}" type="sibTrans" cxnId="{7AC99A6A-A722-4C3A-81BE-CC7494E5F4EF}">
      <dgm:prSet/>
      <dgm:spPr/>
      <dgm:t>
        <a:bodyPr/>
        <a:lstStyle/>
        <a:p>
          <a:endParaRPr lang="ru-RU"/>
        </a:p>
      </dgm:t>
    </dgm:pt>
    <dgm:pt modelId="{A3ACA0CD-582F-4F7E-8BD2-12B84E0C899A}" type="pres">
      <dgm:prSet presAssocID="{17D0ED50-CB8B-45D4-81E6-E1A5C5C12F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F85EEA-4280-44AF-9530-B327BC47C698}" type="pres">
      <dgm:prSet presAssocID="{E4AE6231-D226-4D22-95DF-6D209F5CFE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C99A6A-A722-4C3A-81BE-CC7494E5F4EF}" srcId="{17D0ED50-CB8B-45D4-81E6-E1A5C5C12F2D}" destId="{E4AE6231-D226-4D22-95DF-6D209F5CFE41}" srcOrd="0" destOrd="0" parTransId="{66876EF1-2392-4C2B-BFF8-62995A5A31A6}" sibTransId="{68EA642F-75BA-4BD1-9C07-2C075BB07AA4}"/>
    <dgm:cxn modelId="{8C072252-572D-480C-9573-FCECAAB7132B}" type="presOf" srcId="{E4AE6231-D226-4D22-95DF-6D209F5CFE41}" destId="{87F85EEA-4280-44AF-9530-B327BC47C698}" srcOrd="0" destOrd="0" presId="urn:microsoft.com/office/officeart/2005/8/layout/vList2"/>
    <dgm:cxn modelId="{BB450D96-1086-4414-8112-67CC9DCE80D5}" type="presOf" srcId="{17D0ED50-CB8B-45D4-81E6-E1A5C5C12F2D}" destId="{A3ACA0CD-582F-4F7E-8BD2-12B84E0C899A}" srcOrd="0" destOrd="0" presId="urn:microsoft.com/office/officeart/2005/8/layout/vList2"/>
    <dgm:cxn modelId="{EB5015B5-7E8E-4052-9EF0-B63D7EB09818}" type="presParOf" srcId="{A3ACA0CD-582F-4F7E-8BD2-12B84E0C899A}" destId="{87F85EEA-4280-44AF-9530-B327BC47C6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E99F1A-2496-4854-93EB-20C6BA4F4EC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D690CF-3DBA-4B65-9936-8A302B963C44}">
      <dgm:prSet/>
      <dgm:spPr/>
      <dgm:t>
        <a:bodyPr/>
        <a:lstStyle/>
        <a:p>
          <a:pPr rtl="0"/>
          <a:r>
            <a:rPr lang="ru-RU" baseline="0" dirty="0" smtClean="0"/>
            <a:t>Таблица 3 – Программа продаж по месяцам на 2022 год</a:t>
          </a:r>
          <a:endParaRPr lang="ru-RU" dirty="0"/>
        </a:p>
      </dgm:t>
    </dgm:pt>
    <dgm:pt modelId="{ACE1E911-C0E1-4A44-8210-8CE0D238B4DA}" type="parTrans" cxnId="{9A67F1C1-9D52-465E-B41F-8B676F1CD223}">
      <dgm:prSet/>
      <dgm:spPr/>
      <dgm:t>
        <a:bodyPr/>
        <a:lstStyle/>
        <a:p>
          <a:endParaRPr lang="ru-RU"/>
        </a:p>
      </dgm:t>
    </dgm:pt>
    <dgm:pt modelId="{A6B8A962-0193-4F02-A2AE-28FE1B573313}" type="sibTrans" cxnId="{9A67F1C1-9D52-465E-B41F-8B676F1CD223}">
      <dgm:prSet/>
      <dgm:spPr/>
      <dgm:t>
        <a:bodyPr/>
        <a:lstStyle/>
        <a:p>
          <a:endParaRPr lang="ru-RU"/>
        </a:p>
      </dgm:t>
    </dgm:pt>
    <dgm:pt modelId="{6FBC0674-B64B-41AB-ABCD-D0DDCC9D3629}" type="pres">
      <dgm:prSet presAssocID="{09E99F1A-2496-4854-93EB-20C6BA4F4E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336A2D-3F56-4291-ACC2-CB2839A65F43}" type="pres">
      <dgm:prSet presAssocID="{84D690CF-3DBA-4B65-9936-8A302B963C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2F649-AE26-4813-9F75-5B95EEC525A4}" type="presOf" srcId="{84D690CF-3DBA-4B65-9936-8A302B963C44}" destId="{39336A2D-3F56-4291-ACC2-CB2839A65F43}" srcOrd="0" destOrd="0" presId="urn:microsoft.com/office/officeart/2005/8/layout/vList2"/>
    <dgm:cxn modelId="{93E265FD-84E9-40E4-B23B-4D987C8DB7AE}" type="presOf" srcId="{09E99F1A-2496-4854-93EB-20C6BA4F4EC1}" destId="{6FBC0674-B64B-41AB-ABCD-D0DDCC9D3629}" srcOrd="0" destOrd="0" presId="urn:microsoft.com/office/officeart/2005/8/layout/vList2"/>
    <dgm:cxn modelId="{9A67F1C1-9D52-465E-B41F-8B676F1CD223}" srcId="{09E99F1A-2496-4854-93EB-20C6BA4F4EC1}" destId="{84D690CF-3DBA-4B65-9936-8A302B963C44}" srcOrd="0" destOrd="0" parTransId="{ACE1E911-C0E1-4A44-8210-8CE0D238B4DA}" sibTransId="{A6B8A962-0193-4F02-A2AE-28FE1B573313}"/>
    <dgm:cxn modelId="{3DFBA0B5-E8D7-48E4-BC07-5553BEE3503A}" type="presParOf" srcId="{6FBC0674-B64B-41AB-ABCD-D0DDCC9D3629}" destId="{39336A2D-3F56-4291-ACC2-CB2839A65F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E99F1A-2496-4854-93EB-20C6BA4F4EC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D690CF-3DBA-4B65-9936-8A302B963C44}">
      <dgm:prSet/>
      <dgm:spPr/>
      <dgm:t>
        <a:bodyPr/>
        <a:lstStyle/>
        <a:p>
          <a:pPr rtl="0"/>
          <a:r>
            <a:rPr lang="ru-RU" baseline="0" dirty="0" smtClean="0"/>
            <a:t>Таблица 4 – Программа продаж по месяцам на 2023 год</a:t>
          </a:r>
          <a:endParaRPr lang="ru-RU" dirty="0"/>
        </a:p>
      </dgm:t>
    </dgm:pt>
    <dgm:pt modelId="{ACE1E911-C0E1-4A44-8210-8CE0D238B4DA}" type="parTrans" cxnId="{9A67F1C1-9D52-465E-B41F-8B676F1CD223}">
      <dgm:prSet/>
      <dgm:spPr/>
      <dgm:t>
        <a:bodyPr/>
        <a:lstStyle/>
        <a:p>
          <a:endParaRPr lang="ru-RU"/>
        </a:p>
      </dgm:t>
    </dgm:pt>
    <dgm:pt modelId="{A6B8A962-0193-4F02-A2AE-28FE1B573313}" type="sibTrans" cxnId="{9A67F1C1-9D52-465E-B41F-8B676F1CD223}">
      <dgm:prSet/>
      <dgm:spPr/>
      <dgm:t>
        <a:bodyPr/>
        <a:lstStyle/>
        <a:p>
          <a:endParaRPr lang="ru-RU"/>
        </a:p>
      </dgm:t>
    </dgm:pt>
    <dgm:pt modelId="{6FBC0674-B64B-41AB-ABCD-D0DDCC9D3629}" type="pres">
      <dgm:prSet presAssocID="{09E99F1A-2496-4854-93EB-20C6BA4F4E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336A2D-3F56-4291-ACC2-CB2839A65F43}" type="pres">
      <dgm:prSet presAssocID="{84D690CF-3DBA-4B65-9936-8A302B963C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2F649-AE26-4813-9F75-5B95EEC525A4}" type="presOf" srcId="{84D690CF-3DBA-4B65-9936-8A302B963C44}" destId="{39336A2D-3F56-4291-ACC2-CB2839A65F43}" srcOrd="0" destOrd="0" presId="urn:microsoft.com/office/officeart/2005/8/layout/vList2"/>
    <dgm:cxn modelId="{93E265FD-84E9-40E4-B23B-4D987C8DB7AE}" type="presOf" srcId="{09E99F1A-2496-4854-93EB-20C6BA4F4EC1}" destId="{6FBC0674-B64B-41AB-ABCD-D0DDCC9D3629}" srcOrd="0" destOrd="0" presId="urn:microsoft.com/office/officeart/2005/8/layout/vList2"/>
    <dgm:cxn modelId="{9A67F1C1-9D52-465E-B41F-8B676F1CD223}" srcId="{09E99F1A-2496-4854-93EB-20C6BA4F4EC1}" destId="{84D690CF-3DBA-4B65-9936-8A302B963C44}" srcOrd="0" destOrd="0" parTransId="{ACE1E911-C0E1-4A44-8210-8CE0D238B4DA}" sibTransId="{A6B8A962-0193-4F02-A2AE-28FE1B573313}"/>
    <dgm:cxn modelId="{3DFBA0B5-E8D7-48E4-BC07-5553BEE3503A}" type="presParOf" srcId="{6FBC0674-B64B-41AB-ABCD-D0DDCC9D3629}" destId="{39336A2D-3F56-4291-ACC2-CB2839A65F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B84852-8F79-4E08-9EB3-B08DB8ADD68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39235F2-6CF3-42B4-A295-2BBE932F35DC}">
      <dgm:prSet/>
      <dgm:spPr/>
      <dgm:t>
        <a:bodyPr/>
        <a:lstStyle/>
        <a:p>
          <a:pPr algn="ctr" rtl="0"/>
          <a:r>
            <a:rPr lang="ru-RU" baseline="0" dirty="0" smtClean="0"/>
            <a:t>Таблица 5 – План приобретения сырья</a:t>
          </a:r>
          <a:endParaRPr lang="ru-RU" dirty="0"/>
        </a:p>
      </dgm:t>
    </dgm:pt>
    <dgm:pt modelId="{83C6E0DF-070B-411C-B00A-B29AB2D35083}" type="parTrans" cxnId="{5DF6A8F9-1205-4C9E-A847-18CD07787812}">
      <dgm:prSet/>
      <dgm:spPr/>
      <dgm:t>
        <a:bodyPr/>
        <a:lstStyle/>
        <a:p>
          <a:endParaRPr lang="ru-RU"/>
        </a:p>
      </dgm:t>
    </dgm:pt>
    <dgm:pt modelId="{28F54001-4601-4ADB-A080-6E03182ECD70}" type="sibTrans" cxnId="{5DF6A8F9-1205-4C9E-A847-18CD07787812}">
      <dgm:prSet/>
      <dgm:spPr/>
      <dgm:t>
        <a:bodyPr/>
        <a:lstStyle/>
        <a:p>
          <a:endParaRPr lang="ru-RU"/>
        </a:p>
      </dgm:t>
    </dgm:pt>
    <dgm:pt modelId="{32224376-45A7-4E2E-A56B-6694C179BF15}" type="pres">
      <dgm:prSet presAssocID="{33B84852-8F79-4E08-9EB3-B08DB8ADD6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BAC3F2-2E2F-4CFE-A58F-99D050087A73}" type="pres">
      <dgm:prSet presAssocID="{439235F2-6CF3-42B4-A295-2BBE932F35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70DF39-F3F8-4E70-8D5D-0FBED7041CDB}" type="presOf" srcId="{33B84852-8F79-4E08-9EB3-B08DB8ADD688}" destId="{32224376-45A7-4E2E-A56B-6694C179BF15}" srcOrd="0" destOrd="0" presId="urn:microsoft.com/office/officeart/2005/8/layout/vList2"/>
    <dgm:cxn modelId="{EF3710F5-41AF-443F-808D-9DE163D68ABB}" type="presOf" srcId="{439235F2-6CF3-42B4-A295-2BBE932F35DC}" destId="{95BAC3F2-2E2F-4CFE-A58F-99D050087A73}" srcOrd="0" destOrd="0" presId="urn:microsoft.com/office/officeart/2005/8/layout/vList2"/>
    <dgm:cxn modelId="{5DF6A8F9-1205-4C9E-A847-18CD07787812}" srcId="{33B84852-8F79-4E08-9EB3-B08DB8ADD688}" destId="{439235F2-6CF3-42B4-A295-2BBE932F35DC}" srcOrd="0" destOrd="0" parTransId="{83C6E0DF-070B-411C-B00A-B29AB2D35083}" sibTransId="{28F54001-4601-4ADB-A080-6E03182ECD70}"/>
    <dgm:cxn modelId="{4C233E60-AF1B-475C-9539-4426450937B6}" type="presParOf" srcId="{32224376-45A7-4E2E-A56B-6694C179BF15}" destId="{95BAC3F2-2E2F-4CFE-A58F-99D050087A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638AB-2F6A-499C-B1A9-1F6ECC227B1A}">
      <dsp:nvSpPr>
        <dsp:cNvPr id="0" name=""/>
        <dsp:cNvSpPr/>
      </dsp:nvSpPr>
      <dsp:spPr>
        <a:xfrm>
          <a:off x="828098" y="632"/>
          <a:ext cx="3729841" cy="20721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dirty="0" smtClean="0"/>
            <a:t>В настоящее время стоит серьезный вопрос по защите окружающей среды в мировом масштабе. В Казахстане также имеется эта проблема. </a:t>
          </a:r>
          <a:endParaRPr lang="ru-RU" sz="1900" kern="1200" dirty="0"/>
        </a:p>
      </dsp:txBody>
      <dsp:txXfrm>
        <a:off x="888789" y="61323"/>
        <a:ext cx="3608459" cy="1950751"/>
      </dsp:txXfrm>
    </dsp:sp>
    <dsp:sp modelId="{42D10525-7549-4B7C-B0D1-0C1DDF15BC01}">
      <dsp:nvSpPr>
        <dsp:cNvPr id="0" name=""/>
        <dsp:cNvSpPr/>
      </dsp:nvSpPr>
      <dsp:spPr>
        <a:xfrm rot="5400000">
          <a:off x="2304494" y="2124569"/>
          <a:ext cx="777050" cy="932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2413282" y="2202274"/>
        <a:ext cx="559476" cy="543935"/>
      </dsp:txXfrm>
    </dsp:sp>
    <dsp:sp modelId="{D2EE8FCB-AD82-41BA-829B-089581A9A0AB}">
      <dsp:nvSpPr>
        <dsp:cNvPr id="0" name=""/>
        <dsp:cNvSpPr/>
      </dsp:nvSpPr>
      <dsp:spPr>
        <a:xfrm>
          <a:off x="828098" y="3108833"/>
          <a:ext cx="3729841" cy="20721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dirty="0" smtClean="0"/>
            <a:t>Актуальность данного проекта заключается в том, что данный проект направлен на защиту окружающей среды путем переработки пластиковых бутылок и полиэтилена в тротуарную плитку. </a:t>
          </a:r>
          <a:endParaRPr lang="ru-RU" sz="1900" kern="1200" dirty="0"/>
        </a:p>
      </dsp:txBody>
      <dsp:txXfrm>
        <a:off x="888789" y="3169524"/>
        <a:ext cx="3608459" cy="19507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AC3F2-2E2F-4CFE-A58F-99D050087A73}">
      <dsp:nvSpPr>
        <dsp:cNvPr id="0" name=""/>
        <dsp:cNvSpPr/>
      </dsp:nvSpPr>
      <dsp:spPr>
        <a:xfrm>
          <a:off x="0" y="251550"/>
          <a:ext cx="9601200" cy="9827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Таблица 6 – Поставщики оборудования </a:t>
          </a:r>
          <a:endParaRPr lang="ru-RU" sz="4200" kern="1200" dirty="0"/>
        </a:p>
      </dsp:txBody>
      <dsp:txXfrm>
        <a:off x="47976" y="299526"/>
        <a:ext cx="9505248" cy="8868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CBAF7-4615-40C5-A6E9-AF1363CD3B36}">
      <dsp:nvSpPr>
        <dsp:cNvPr id="0" name=""/>
        <dsp:cNvSpPr/>
      </dsp:nvSpPr>
      <dsp:spPr>
        <a:xfrm>
          <a:off x="0" y="11250"/>
          <a:ext cx="9601200" cy="1006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0" kern="1200" baseline="0" dirty="0" smtClean="0"/>
            <a:t>Таблица 7 – Аренда помещения</a:t>
          </a:r>
          <a:endParaRPr lang="ru-RU" sz="4300" b="0" kern="1200" dirty="0"/>
        </a:p>
      </dsp:txBody>
      <dsp:txXfrm>
        <a:off x="49119" y="60369"/>
        <a:ext cx="9502962" cy="9079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CBAF7-4615-40C5-A6E9-AF1363CD3B36}">
      <dsp:nvSpPr>
        <dsp:cNvPr id="0" name=""/>
        <dsp:cNvSpPr/>
      </dsp:nvSpPr>
      <dsp:spPr>
        <a:xfrm>
          <a:off x="0" y="163349"/>
          <a:ext cx="9601200" cy="702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ea typeface="Arial Unicode MS"/>
            </a:rPr>
            <a:t>Таблица 8 – Расчет годовых затрат на оплату труда, </a:t>
          </a:r>
          <a:r>
            <a:rPr lang="ru-RU" sz="3000" kern="1200" dirty="0" err="1" smtClean="0">
              <a:latin typeface="Times New Roman" panose="02020603050405020304" pitchFamily="18" charset="0"/>
              <a:ea typeface="Arial Unicode MS"/>
            </a:rPr>
            <a:t>тнг</a:t>
          </a:r>
          <a:r>
            <a:rPr lang="ru-RU" sz="3000" kern="1200" dirty="0" smtClean="0">
              <a:latin typeface="Times New Roman" panose="02020603050405020304" pitchFamily="18" charset="0"/>
              <a:ea typeface="Arial Unicode MS"/>
            </a:rPr>
            <a:t>.</a:t>
          </a:r>
          <a:endParaRPr lang="ru-RU" sz="3000" b="0" kern="1200" dirty="0"/>
        </a:p>
      </dsp:txBody>
      <dsp:txXfrm>
        <a:off x="34269" y="197618"/>
        <a:ext cx="9532662" cy="6334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948D6-954B-4439-B7EC-97E971FC372E}">
      <dsp:nvSpPr>
        <dsp:cNvPr id="0" name=""/>
        <dsp:cNvSpPr/>
      </dsp:nvSpPr>
      <dsp:spPr>
        <a:xfrm>
          <a:off x="0" y="9359"/>
          <a:ext cx="9601200" cy="14671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baseline="0" dirty="0" smtClean="0"/>
            <a:t>Рисунок 1 – Местоположение арендованного помещения </a:t>
          </a:r>
          <a:endParaRPr lang="ru-RU" sz="3800" kern="1200" dirty="0"/>
        </a:p>
      </dsp:txBody>
      <dsp:txXfrm>
        <a:off x="71622" y="80981"/>
        <a:ext cx="9457956" cy="13239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F184D-E6FF-41AE-85ED-A500EC14432A}">
      <dsp:nvSpPr>
        <dsp:cNvPr id="0" name=""/>
        <dsp:cNvSpPr/>
      </dsp:nvSpPr>
      <dsp:spPr>
        <a:xfrm>
          <a:off x="0" y="101849"/>
          <a:ext cx="9601200" cy="74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baseline="0" dirty="0" smtClean="0"/>
            <a:t>Таблица 9 – Календарный план реализации проекта</a:t>
          </a:r>
          <a:endParaRPr lang="ru-RU" sz="3200" kern="1200" dirty="0"/>
        </a:p>
      </dsp:txBody>
      <dsp:txXfrm>
        <a:off x="36553" y="138402"/>
        <a:ext cx="9528094" cy="6756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8F65D-B417-4425-8133-1D7784B357E5}">
      <dsp:nvSpPr>
        <dsp:cNvPr id="0" name=""/>
        <dsp:cNvSpPr/>
      </dsp:nvSpPr>
      <dsp:spPr>
        <a:xfrm>
          <a:off x="0" y="9359"/>
          <a:ext cx="9601200" cy="14671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baseline="0" dirty="0" smtClean="0"/>
            <a:t>Таблица 10 – Полные инвестиционные издержки</a:t>
          </a:r>
          <a:endParaRPr lang="ru-RU" sz="3800" kern="1200" dirty="0"/>
        </a:p>
      </dsp:txBody>
      <dsp:txXfrm>
        <a:off x="71622" y="80981"/>
        <a:ext cx="9457956" cy="132393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C834F-2FB5-4B27-9477-5D1AE7885CAC}">
      <dsp:nvSpPr>
        <dsp:cNvPr id="0" name=""/>
        <dsp:cNvSpPr/>
      </dsp:nvSpPr>
      <dsp:spPr>
        <a:xfrm>
          <a:off x="0" y="239850"/>
          <a:ext cx="9601200" cy="1006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baseline="0" dirty="0" smtClean="0"/>
            <a:t>Таблица 11 – План финансирования</a:t>
          </a:r>
          <a:endParaRPr lang="ru-RU" sz="4300" kern="1200" dirty="0"/>
        </a:p>
      </dsp:txBody>
      <dsp:txXfrm>
        <a:off x="49119" y="288969"/>
        <a:ext cx="9502962" cy="9079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C834F-2FB5-4B27-9477-5D1AE7885CAC}">
      <dsp:nvSpPr>
        <dsp:cNvPr id="0" name=""/>
        <dsp:cNvSpPr/>
      </dsp:nvSpPr>
      <dsp:spPr>
        <a:xfrm>
          <a:off x="0" y="239850"/>
          <a:ext cx="9601200" cy="1006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baseline="0" dirty="0" smtClean="0"/>
            <a:t>Таблица 12 – </a:t>
          </a:r>
          <a:r>
            <a:rPr lang="ru-RU" sz="4300" b="1" kern="1200" dirty="0" smtClean="0"/>
            <a:t>Условия кредитования</a:t>
          </a:r>
          <a:endParaRPr lang="ru-RU" sz="4300" kern="1200" dirty="0"/>
        </a:p>
      </dsp:txBody>
      <dsp:txXfrm>
        <a:off x="49119" y="288969"/>
        <a:ext cx="9502962" cy="90796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C271F-D5C0-4654-82B5-921080EEF4E7}">
      <dsp:nvSpPr>
        <dsp:cNvPr id="0" name=""/>
        <dsp:cNvSpPr/>
      </dsp:nvSpPr>
      <dsp:spPr>
        <a:xfrm>
          <a:off x="0" y="184399"/>
          <a:ext cx="9601200" cy="74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baseline="0" dirty="0" smtClean="0"/>
            <a:t>Таблица 13 – Финансовые коэффициенты по проект</a:t>
          </a:r>
          <a:endParaRPr lang="ru-RU" sz="3200" kern="1200" dirty="0"/>
        </a:p>
      </dsp:txBody>
      <dsp:txXfrm>
        <a:off x="36553" y="220952"/>
        <a:ext cx="9528094" cy="6756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C271F-D5C0-4654-82B5-921080EEF4E7}">
      <dsp:nvSpPr>
        <dsp:cNvPr id="0" name=""/>
        <dsp:cNvSpPr/>
      </dsp:nvSpPr>
      <dsp:spPr>
        <a:xfrm>
          <a:off x="0" y="114200"/>
          <a:ext cx="9601200" cy="889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baseline="0" dirty="0" smtClean="0"/>
            <a:t>Таблица 14 – Точка безубыточности проекта </a:t>
          </a:r>
          <a:endParaRPr lang="ru-RU" sz="3800" kern="1200" dirty="0"/>
        </a:p>
      </dsp:txBody>
      <dsp:txXfrm>
        <a:off x="43407" y="157607"/>
        <a:ext cx="9514386" cy="802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E4A5A-A34E-4B5F-BD04-F64D922C84D5}">
      <dsp:nvSpPr>
        <dsp:cNvPr id="0" name=""/>
        <dsp:cNvSpPr/>
      </dsp:nvSpPr>
      <dsp:spPr>
        <a:xfrm>
          <a:off x="0" y="86579"/>
          <a:ext cx="9601200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baseline="0" dirty="0" smtClean="0"/>
            <a:t>Открыть предприятие по производству тротуарной плитки из переработанного пластика.</a:t>
          </a:r>
          <a:endParaRPr lang="ru-RU" sz="3400" kern="1200" dirty="0"/>
        </a:p>
      </dsp:txBody>
      <dsp:txXfrm>
        <a:off x="64083" y="150662"/>
        <a:ext cx="9473034" cy="11845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50894-4CD6-4436-B3AF-7F632BBE0704}">
      <dsp:nvSpPr>
        <dsp:cNvPr id="0" name=""/>
        <dsp:cNvSpPr/>
      </dsp:nvSpPr>
      <dsp:spPr>
        <a:xfrm>
          <a:off x="0" y="9359"/>
          <a:ext cx="9601200" cy="14671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0" kern="1200" baseline="0" dirty="0" smtClean="0"/>
            <a:t>Социально-экономическое и экологическое воздействие проекта</a:t>
          </a:r>
          <a:endParaRPr lang="ru-RU" sz="3800" b="0" kern="1200" dirty="0"/>
        </a:p>
      </dsp:txBody>
      <dsp:txXfrm>
        <a:off x="71622" y="80981"/>
        <a:ext cx="9457956" cy="132393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1A6BD-29A2-4FEE-868E-F5C56D0ACE3E}">
      <dsp:nvSpPr>
        <dsp:cNvPr id="0" name=""/>
        <dsp:cNvSpPr/>
      </dsp:nvSpPr>
      <dsp:spPr>
        <a:xfrm>
          <a:off x="-3243692" y="-499074"/>
          <a:ext cx="3868348" cy="3868348"/>
        </a:xfrm>
        <a:prstGeom prst="blockArc">
          <a:avLst>
            <a:gd name="adj1" fmla="val 18900000"/>
            <a:gd name="adj2" fmla="val 2700000"/>
            <a:gd name="adj3" fmla="val 558"/>
          </a:avLst>
        </a:prstGeom>
        <a:noFill/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A63CF-7A6B-4FA1-A229-B0B25CD9AEC4}">
      <dsp:nvSpPr>
        <dsp:cNvPr id="0" name=""/>
        <dsp:cNvSpPr/>
      </dsp:nvSpPr>
      <dsp:spPr>
        <a:xfrm>
          <a:off x="327609" y="220660"/>
          <a:ext cx="9237258" cy="4415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4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Создание новых рабочих мест, что позволит работникам получать стабильный доход;</a:t>
          </a:r>
          <a:endParaRPr lang="ru-RU" sz="1900" kern="1200" dirty="0"/>
        </a:p>
      </dsp:txBody>
      <dsp:txXfrm>
        <a:off x="327609" y="220660"/>
        <a:ext cx="9237258" cy="441551"/>
      </dsp:txXfrm>
    </dsp:sp>
    <dsp:sp modelId="{DB80B8D9-6346-4399-93EC-0CB72C38B06D}">
      <dsp:nvSpPr>
        <dsp:cNvPr id="0" name=""/>
        <dsp:cNvSpPr/>
      </dsp:nvSpPr>
      <dsp:spPr>
        <a:xfrm>
          <a:off x="51639" y="165467"/>
          <a:ext cx="551939" cy="551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50D9B-8740-4E83-A8F3-E9FCCA6DB7EE}">
      <dsp:nvSpPr>
        <dsp:cNvPr id="0" name=""/>
        <dsp:cNvSpPr/>
      </dsp:nvSpPr>
      <dsp:spPr>
        <a:xfrm>
          <a:off x="580761" y="883103"/>
          <a:ext cx="8984106" cy="441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4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Поступление в бюджет налогов и других отчислений;</a:t>
          </a:r>
          <a:endParaRPr lang="ru-RU" sz="1900" kern="1200"/>
        </a:p>
      </dsp:txBody>
      <dsp:txXfrm>
        <a:off x="580761" y="883103"/>
        <a:ext cx="8984106" cy="441551"/>
      </dsp:txXfrm>
    </dsp:sp>
    <dsp:sp modelId="{5449DE31-364D-4A78-88F8-F0FDD9A6EEBD}">
      <dsp:nvSpPr>
        <dsp:cNvPr id="0" name=""/>
        <dsp:cNvSpPr/>
      </dsp:nvSpPr>
      <dsp:spPr>
        <a:xfrm>
          <a:off x="304791" y="827909"/>
          <a:ext cx="551939" cy="551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EF159-6BD3-4FDB-884F-6AAC80D6981C}">
      <dsp:nvSpPr>
        <dsp:cNvPr id="0" name=""/>
        <dsp:cNvSpPr/>
      </dsp:nvSpPr>
      <dsp:spPr>
        <a:xfrm>
          <a:off x="580761" y="1545545"/>
          <a:ext cx="8984106" cy="4415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4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Улучшение экономической и социальной обстановки в регионе;</a:t>
          </a:r>
          <a:endParaRPr lang="ru-RU" sz="1900" kern="1200"/>
        </a:p>
      </dsp:txBody>
      <dsp:txXfrm>
        <a:off x="580761" y="1545545"/>
        <a:ext cx="8984106" cy="441551"/>
      </dsp:txXfrm>
    </dsp:sp>
    <dsp:sp modelId="{8F0A62B7-55B9-462E-B872-A54DD8332566}">
      <dsp:nvSpPr>
        <dsp:cNvPr id="0" name=""/>
        <dsp:cNvSpPr/>
      </dsp:nvSpPr>
      <dsp:spPr>
        <a:xfrm>
          <a:off x="304791" y="1490351"/>
          <a:ext cx="551939" cy="551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3EC53-3E04-4A2D-A473-5ACC773B318D}">
      <dsp:nvSpPr>
        <dsp:cNvPr id="0" name=""/>
        <dsp:cNvSpPr/>
      </dsp:nvSpPr>
      <dsp:spPr>
        <a:xfrm>
          <a:off x="327609" y="2207987"/>
          <a:ext cx="9237258" cy="4415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4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Улучшение инфраструктуры в регионе</a:t>
          </a:r>
          <a:endParaRPr lang="ru-RU" sz="1900" kern="1200"/>
        </a:p>
      </dsp:txBody>
      <dsp:txXfrm>
        <a:off x="327609" y="2207987"/>
        <a:ext cx="9237258" cy="441551"/>
      </dsp:txXfrm>
    </dsp:sp>
    <dsp:sp modelId="{30AB038B-5610-4F4B-905F-BE0911673C03}">
      <dsp:nvSpPr>
        <dsp:cNvPr id="0" name=""/>
        <dsp:cNvSpPr/>
      </dsp:nvSpPr>
      <dsp:spPr>
        <a:xfrm>
          <a:off x="51639" y="2152793"/>
          <a:ext cx="551939" cy="551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60782-EF01-4C22-AD74-B1ADAB206F03}">
      <dsp:nvSpPr>
        <dsp:cNvPr id="0" name=""/>
        <dsp:cNvSpPr/>
      </dsp:nvSpPr>
      <dsp:spPr>
        <a:xfrm>
          <a:off x="0" y="140346"/>
          <a:ext cx="2014183" cy="80567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baseline="0" smtClean="0"/>
            <a:t>Социально-экономическое</a:t>
          </a:r>
          <a:endParaRPr lang="ru-RU" sz="1400" kern="1200"/>
        </a:p>
      </dsp:txBody>
      <dsp:txXfrm>
        <a:off x="402837" y="140346"/>
        <a:ext cx="1208510" cy="80567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229BA-E4E3-4F1A-97B8-60B17286AC23}">
      <dsp:nvSpPr>
        <dsp:cNvPr id="0" name=""/>
        <dsp:cNvSpPr/>
      </dsp:nvSpPr>
      <dsp:spPr>
        <a:xfrm>
          <a:off x="2574" y="61"/>
          <a:ext cx="7157651" cy="1075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smtClean="0"/>
            <a:t>Экологические:</a:t>
          </a:r>
          <a:endParaRPr lang="ru-RU" sz="4800" kern="1200"/>
        </a:p>
      </dsp:txBody>
      <dsp:txXfrm>
        <a:off x="34084" y="31571"/>
        <a:ext cx="7094631" cy="1012802"/>
      </dsp:txXfrm>
    </dsp:sp>
    <dsp:sp modelId="{EEE2F951-519D-4656-A6CB-72C823C60203}">
      <dsp:nvSpPr>
        <dsp:cNvPr id="0" name=""/>
        <dsp:cNvSpPr/>
      </dsp:nvSpPr>
      <dsp:spPr>
        <a:xfrm>
          <a:off x="2574" y="1260577"/>
          <a:ext cx="2259359" cy="10758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Удовлетворение потребностей персонала и работников сферы обслуживания.</a:t>
          </a:r>
          <a:endParaRPr lang="ru-RU" sz="1500" kern="1200"/>
        </a:p>
      </dsp:txBody>
      <dsp:txXfrm>
        <a:off x="34084" y="1292087"/>
        <a:ext cx="2196339" cy="1012802"/>
      </dsp:txXfrm>
    </dsp:sp>
    <dsp:sp modelId="{E20A9B18-9A66-4A70-8FBC-2A0FD26DC680}">
      <dsp:nvSpPr>
        <dsp:cNvPr id="0" name=""/>
        <dsp:cNvSpPr/>
      </dsp:nvSpPr>
      <dsp:spPr>
        <a:xfrm>
          <a:off x="2451720" y="1260577"/>
          <a:ext cx="2259359" cy="10758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Сортировка мусора в городе Костанай и Костанайской области</a:t>
          </a:r>
          <a:endParaRPr lang="ru-RU" sz="1500" kern="1200"/>
        </a:p>
      </dsp:txBody>
      <dsp:txXfrm>
        <a:off x="2483230" y="1292087"/>
        <a:ext cx="2196339" cy="1012802"/>
      </dsp:txXfrm>
    </dsp:sp>
    <dsp:sp modelId="{963BE2D6-72AB-4D15-901A-82ECD8C8CD6F}">
      <dsp:nvSpPr>
        <dsp:cNvPr id="0" name=""/>
        <dsp:cNvSpPr/>
      </dsp:nvSpPr>
      <dsp:spPr>
        <a:xfrm>
          <a:off x="4900866" y="1260577"/>
          <a:ext cx="2259359" cy="10758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Переработка вторичного сырья</a:t>
          </a:r>
          <a:endParaRPr lang="ru-RU" sz="1500" kern="1200"/>
        </a:p>
      </dsp:txBody>
      <dsp:txXfrm>
        <a:off x="4932376" y="1292087"/>
        <a:ext cx="2196339" cy="1012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DDB5D-B5DE-4BA4-AB76-588ACBB91E78}">
      <dsp:nvSpPr>
        <dsp:cNvPr id="0" name=""/>
        <dsp:cNvSpPr/>
      </dsp:nvSpPr>
      <dsp:spPr>
        <a:xfrm>
          <a:off x="293789" y="0"/>
          <a:ext cx="866979" cy="650234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3CC83-5F8E-4F05-A667-1E17254D7162}">
      <dsp:nvSpPr>
        <dsp:cNvPr id="0" name=""/>
        <dsp:cNvSpPr/>
      </dsp:nvSpPr>
      <dsp:spPr>
        <a:xfrm>
          <a:off x="1186778" y="0"/>
          <a:ext cx="2215388" cy="65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Цель</a:t>
          </a:r>
          <a:endParaRPr lang="ru-RU" sz="3200" kern="1200" dirty="0"/>
        </a:p>
      </dsp:txBody>
      <dsp:txXfrm>
        <a:off x="1186778" y="0"/>
        <a:ext cx="2215388" cy="650234"/>
      </dsp:txXfrm>
    </dsp:sp>
    <dsp:sp modelId="{8F3D05F2-0B24-4CC9-A2E4-3CED43780D4E}">
      <dsp:nvSpPr>
        <dsp:cNvPr id="0" name=""/>
        <dsp:cNvSpPr/>
      </dsp:nvSpPr>
      <dsp:spPr>
        <a:xfrm>
          <a:off x="553883" y="704421"/>
          <a:ext cx="866979" cy="650234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481DD-FE4F-47AB-839B-603BC8E2FA7F}">
      <dsp:nvSpPr>
        <dsp:cNvPr id="0" name=""/>
        <dsp:cNvSpPr/>
      </dsp:nvSpPr>
      <dsp:spPr>
        <a:xfrm>
          <a:off x="1446872" y="704421"/>
          <a:ext cx="2215388" cy="65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Задачи</a:t>
          </a:r>
          <a:endParaRPr lang="ru-RU" sz="3200" kern="1200" dirty="0"/>
        </a:p>
      </dsp:txBody>
      <dsp:txXfrm>
        <a:off x="1446872" y="704421"/>
        <a:ext cx="2215388" cy="650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C4AD3-F4F3-4E0B-A8F3-5758E2918E30}">
      <dsp:nvSpPr>
        <dsp:cNvPr id="0" name=""/>
        <dsp:cNvSpPr/>
      </dsp:nvSpPr>
      <dsp:spPr>
        <a:xfrm>
          <a:off x="0" y="0"/>
          <a:ext cx="9486899" cy="512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Разработать бизнес план.</a:t>
          </a:r>
          <a:endParaRPr lang="ru-RU" sz="2400" kern="1200"/>
        </a:p>
      </dsp:txBody>
      <dsp:txXfrm>
        <a:off x="1948623" y="0"/>
        <a:ext cx="7538276" cy="512435"/>
      </dsp:txXfrm>
    </dsp:sp>
    <dsp:sp modelId="{5D2313C4-A932-46E4-A73F-629047EFC91F}">
      <dsp:nvSpPr>
        <dsp:cNvPr id="0" name=""/>
        <dsp:cNvSpPr/>
      </dsp:nvSpPr>
      <dsp:spPr>
        <a:xfrm>
          <a:off x="51243" y="51243"/>
          <a:ext cx="1897380" cy="409948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FD26D-7FC1-4E4C-B6F6-D6BC3FB84BFB}">
      <dsp:nvSpPr>
        <dsp:cNvPr id="0" name=""/>
        <dsp:cNvSpPr/>
      </dsp:nvSpPr>
      <dsp:spPr>
        <a:xfrm>
          <a:off x="0" y="563679"/>
          <a:ext cx="9486899" cy="512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Найти инвестиции.</a:t>
          </a:r>
          <a:endParaRPr lang="ru-RU" sz="2400" kern="1200"/>
        </a:p>
      </dsp:txBody>
      <dsp:txXfrm>
        <a:off x="1948623" y="563679"/>
        <a:ext cx="7538276" cy="512435"/>
      </dsp:txXfrm>
    </dsp:sp>
    <dsp:sp modelId="{B93BCE28-C4C5-46AC-A501-E1B973C46F3A}">
      <dsp:nvSpPr>
        <dsp:cNvPr id="0" name=""/>
        <dsp:cNvSpPr/>
      </dsp:nvSpPr>
      <dsp:spPr>
        <a:xfrm>
          <a:off x="51243" y="614922"/>
          <a:ext cx="1897380" cy="409948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3A5E9-D888-4399-AFC8-39BC4BFD0CE7}">
      <dsp:nvSpPr>
        <dsp:cNvPr id="0" name=""/>
        <dsp:cNvSpPr/>
      </dsp:nvSpPr>
      <dsp:spPr>
        <a:xfrm>
          <a:off x="0" y="1127358"/>
          <a:ext cx="9486899" cy="5124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Закупить оборудование для переработки пластика.</a:t>
          </a:r>
          <a:endParaRPr lang="ru-RU" sz="2400" kern="1200"/>
        </a:p>
      </dsp:txBody>
      <dsp:txXfrm>
        <a:off x="1948623" y="1127358"/>
        <a:ext cx="7538276" cy="512435"/>
      </dsp:txXfrm>
    </dsp:sp>
    <dsp:sp modelId="{DC48729A-3E3F-454A-B7E6-633D615EB0A6}">
      <dsp:nvSpPr>
        <dsp:cNvPr id="0" name=""/>
        <dsp:cNvSpPr/>
      </dsp:nvSpPr>
      <dsp:spPr>
        <a:xfrm>
          <a:off x="51243" y="1178601"/>
          <a:ext cx="1897380" cy="409948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329CD-EA86-4AA5-BE94-E74B5ECCCF87}">
      <dsp:nvSpPr>
        <dsp:cNvPr id="0" name=""/>
        <dsp:cNvSpPr/>
      </dsp:nvSpPr>
      <dsp:spPr>
        <a:xfrm>
          <a:off x="0" y="1691037"/>
          <a:ext cx="9486899" cy="5124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Обучиться технологии переработки пластика.</a:t>
          </a:r>
          <a:endParaRPr lang="ru-RU" sz="2400" kern="1200"/>
        </a:p>
      </dsp:txBody>
      <dsp:txXfrm>
        <a:off x="1948623" y="1691037"/>
        <a:ext cx="7538276" cy="512435"/>
      </dsp:txXfrm>
    </dsp:sp>
    <dsp:sp modelId="{FBC6B948-8B66-44A4-9B46-B99B5620EA0E}">
      <dsp:nvSpPr>
        <dsp:cNvPr id="0" name=""/>
        <dsp:cNvSpPr/>
      </dsp:nvSpPr>
      <dsp:spPr>
        <a:xfrm>
          <a:off x="51243" y="1742280"/>
          <a:ext cx="1897380" cy="409948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DF6ED-6D85-4505-BF0B-E454BF1EC499}">
      <dsp:nvSpPr>
        <dsp:cNvPr id="0" name=""/>
        <dsp:cNvSpPr/>
      </dsp:nvSpPr>
      <dsp:spPr>
        <a:xfrm>
          <a:off x="0" y="2254716"/>
          <a:ext cx="9486899" cy="5124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Открыть центр приема пластика.</a:t>
          </a:r>
          <a:endParaRPr lang="ru-RU" sz="2400" kern="1200"/>
        </a:p>
      </dsp:txBody>
      <dsp:txXfrm>
        <a:off x="1948623" y="2254716"/>
        <a:ext cx="7538276" cy="512435"/>
      </dsp:txXfrm>
    </dsp:sp>
    <dsp:sp modelId="{DBD0CE0E-8FCD-426F-8C86-EBE4340FA333}">
      <dsp:nvSpPr>
        <dsp:cNvPr id="0" name=""/>
        <dsp:cNvSpPr/>
      </dsp:nvSpPr>
      <dsp:spPr>
        <a:xfrm>
          <a:off x="51243" y="2305959"/>
          <a:ext cx="1897380" cy="40994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813A1-3A0C-4142-824C-42485B272A5E}">
      <dsp:nvSpPr>
        <dsp:cNvPr id="0" name=""/>
        <dsp:cNvSpPr/>
      </dsp:nvSpPr>
      <dsp:spPr>
        <a:xfrm>
          <a:off x="0" y="2818395"/>
          <a:ext cx="9486899" cy="512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Привлечь население к раздельному сбору мусора.</a:t>
          </a:r>
          <a:endParaRPr lang="ru-RU" sz="2400" kern="1200"/>
        </a:p>
      </dsp:txBody>
      <dsp:txXfrm>
        <a:off x="1948623" y="2818395"/>
        <a:ext cx="7538276" cy="512435"/>
      </dsp:txXfrm>
    </dsp:sp>
    <dsp:sp modelId="{A24B19DF-2ECA-464E-A3C2-63A55EC65E8D}">
      <dsp:nvSpPr>
        <dsp:cNvPr id="0" name=""/>
        <dsp:cNvSpPr/>
      </dsp:nvSpPr>
      <dsp:spPr>
        <a:xfrm>
          <a:off x="51243" y="2869638"/>
          <a:ext cx="1897380" cy="409948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5017A-FDCC-4AA9-863C-11C30CC40E1F}">
      <dsp:nvSpPr>
        <dsp:cNvPr id="0" name=""/>
        <dsp:cNvSpPr/>
      </dsp:nvSpPr>
      <dsp:spPr>
        <a:xfrm>
          <a:off x="0" y="298350"/>
          <a:ext cx="9601200" cy="889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baseline="0" dirty="0" smtClean="0"/>
            <a:t>Таблица 1 – Общие сведения о предприятии</a:t>
          </a:r>
          <a:endParaRPr lang="ru-RU" sz="3800" kern="1200" dirty="0"/>
        </a:p>
      </dsp:txBody>
      <dsp:txXfrm>
        <a:off x="43407" y="341757"/>
        <a:ext cx="9514386" cy="8023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85EEA-4280-44AF-9530-B327BC47C698}">
      <dsp:nvSpPr>
        <dsp:cNvPr id="0" name=""/>
        <dsp:cNvSpPr/>
      </dsp:nvSpPr>
      <dsp:spPr>
        <a:xfrm>
          <a:off x="0" y="251550"/>
          <a:ext cx="9601200" cy="9827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baseline="0" dirty="0" smtClean="0"/>
            <a:t>Таблица 2 – </a:t>
          </a:r>
          <a:r>
            <a:rPr lang="en-US" sz="4200" kern="1200" baseline="0" smtClean="0"/>
            <a:t>SWOT-</a:t>
          </a:r>
          <a:r>
            <a:rPr lang="kk-KZ" sz="4200" kern="1200" baseline="0" dirty="0" smtClean="0"/>
            <a:t>анализ</a:t>
          </a:r>
          <a:r>
            <a:rPr lang="en-US" sz="4200" kern="1200" baseline="0" dirty="0" smtClean="0"/>
            <a:t> </a:t>
          </a:r>
          <a:r>
            <a:rPr lang="ru-RU" sz="4200" kern="1200" baseline="0" smtClean="0"/>
            <a:t>предприятия </a:t>
          </a:r>
          <a:endParaRPr lang="ru-RU" sz="4200" kern="1200"/>
        </a:p>
      </dsp:txBody>
      <dsp:txXfrm>
        <a:off x="47976" y="299526"/>
        <a:ext cx="9505248" cy="8868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36A2D-3F56-4291-ACC2-CB2839A65F43}">
      <dsp:nvSpPr>
        <dsp:cNvPr id="0" name=""/>
        <dsp:cNvSpPr/>
      </dsp:nvSpPr>
      <dsp:spPr>
        <a:xfrm>
          <a:off x="0" y="188750"/>
          <a:ext cx="9601200" cy="702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baseline="0" dirty="0" smtClean="0"/>
            <a:t>Таблица 3 – Программа продаж по месяцам на 2022 год</a:t>
          </a:r>
          <a:endParaRPr lang="ru-RU" sz="3000" kern="1200" dirty="0"/>
        </a:p>
      </dsp:txBody>
      <dsp:txXfrm>
        <a:off x="34269" y="223019"/>
        <a:ext cx="9532662" cy="6334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36A2D-3F56-4291-ACC2-CB2839A65F43}">
      <dsp:nvSpPr>
        <dsp:cNvPr id="0" name=""/>
        <dsp:cNvSpPr/>
      </dsp:nvSpPr>
      <dsp:spPr>
        <a:xfrm>
          <a:off x="0" y="165349"/>
          <a:ext cx="10172698" cy="74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baseline="0" dirty="0" smtClean="0"/>
            <a:t>Таблица 4 – Программа продаж по месяцам на 2023 год</a:t>
          </a:r>
          <a:endParaRPr lang="ru-RU" sz="3200" kern="1200" dirty="0"/>
        </a:p>
      </dsp:txBody>
      <dsp:txXfrm>
        <a:off x="36553" y="201902"/>
        <a:ext cx="10099592" cy="675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AC3F2-2E2F-4CFE-A58F-99D050087A73}">
      <dsp:nvSpPr>
        <dsp:cNvPr id="0" name=""/>
        <dsp:cNvSpPr/>
      </dsp:nvSpPr>
      <dsp:spPr>
        <a:xfrm>
          <a:off x="0" y="239850"/>
          <a:ext cx="9601200" cy="1006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baseline="0" dirty="0" smtClean="0"/>
            <a:t>Таблица 5 – План приобретения сырья</a:t>
          </a:r>
          <a:endParaRPr lang="ru-RU" sz="4300" kern="1200" dirty="0"/>
        </a:p>
      </dsp:txBody>
      <dsp:txXfrm>
        <a:off x="49119" y="288969"/>
        <a:ext cx="9502962" cy="907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73BD6-E623-4BC3-A828-1E0CC833615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F09A3-26AC-44DB-BB1E-937CB9596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5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9A3-26AC-44DB-BB1E-937CB9596C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7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9A3-26AC-44DB-BB1E-937CB9596C7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0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2C2E096-7251-4182-9831-438CE3333C8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583D07-2248-47D0-8F55-A9AB24444BFE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79830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096-7251-4182-9831-438CE3333C8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3D07-2248-47D0-8F55-A9AB24444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6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096-7251-4182-9831-438CE3333C8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3D07-2248-47D0-8F55-A9AB24444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8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096-7251-4182-9831-438CE3333C8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3D07-2248-47D0-8F55-A9AB24444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9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C2E096-7251-4182-9831-438CE3333C8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583D07-2248-47D0-8F55-A9AB24444B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4444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096-7251-4182-9831-438CE3333C8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3D07-2248-47D0-8F55-A9AB24444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9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096-7251-4182-9831-438CE3333C8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3D07-2248-47D0-8F55-A9AB24444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0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096-7251-4182-9831-438CE3333C8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3D07-2248-47D0-8F55-A9AB24444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0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096-7251-4182-9831-438CE3333C8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3D07-2248-47D0-8F55-A9AB24444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7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C2E096-7251-4182-9831-438CE3333C8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583D07-2248-47D0-8F55-A9AB24444B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264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C2E096-7251-4182-9831-438CE3333C8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583D07-2248-47D0-8F55-A9AB24444B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732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2C2E096-7251-4182-9831-438CE3333C87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6583D07-2248-47D0-8F55-A9AB24444B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003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chart" Target="../charts/chart3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18" Type="http://schemas.openxmlformats.org/officeDocument/2006/relationships/diagramLayout" Target="../diagrams/layout23.xml"/><Relationship Id="rId3" Type="http://schemas.openxmlformats.org/officeDocument/2006/relationships/diagramLayout" Target="../diagrams/layout20.xml"/><Relationship Id="rId21" Type="http://schemas.microsoft.com/office/2007/relationships/diagramDrawing" Target="../diagrams/drawing23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17" Type="http://schemas.openxmlformats.org/officeDocument/2006/relationships/diagramData" Target="../diagrams/data23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20" Type="http://schemas.openxmlformats.org/officeDocument/2006/relationships/diagramColors" Target="../diagrams/colors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10" Type="http://schemas.openxmlformats.org/officeDocument/2006/relationships/diagramColors" Target="../diagrams/colors21.xml"/><Relationship Id="rId19" Type="http://schemas.openxmlformats.org/officeDocument/2006/relationships/diagramQuickStyle" Target="../diagrams/quickStyle23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chart" Target="../charts/chart1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chart" Target="../charts/chart2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43300" y="0"/>
            <a:ext cx="5105400" cy="2115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 РОССИИ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 высшего образования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«Челябинский государственный университет»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(ФГБОУ ВО «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ЧелГУ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Костанайский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филиал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 экономики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2643" y="6211669"/>
            <a:ext cx="110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7150" y="4296242"/>
            <a:ext cx="4491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Затеев Д.А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Казыбаев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Б.К,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группы М-401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Кулакова С.В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93637" y="2763158"/>
            <a:ext cx="9404723" cy="1400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Бизнес–план инвестиционного проекта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«Тротуар»</a:t>
            </a:r>
          </a:p>
        </p:txBody>
      </p:sp>
    </p:spTree>
    <p:extLst>
      <p:ext uri="{BB962C8B-B14F-4D97-AF65-F5344CB8AC3E}">
        <p14:creationId xmlns:p14="http://schemas.microsoft.com/office/powerpoint/2010/main" val="29401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62060207"/>
              </p:ext>
            </p:extLst>
          </p:nvPr>
        </p:nvGraphicFramePr>
        <p:xfrm>
          <a:off x="1371600" y="685800"/>
          <a:ext cx="9601200" cy="148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 descr="C:\Users\User\Desktop\Безымянный.png"/>
          <p:cNvPicPr>
            <a:picLocks noGr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76" y="2286000"/>
            <a:ext cx="8330647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140068" y="6345931"/>
            <a:ext cx="105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9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30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21591348"/>
              </p:ext>
            </p:extLst>
          </p:nvPr>
        </p:nvGraphicFramePr>
        <p:xfrm>
          <a:off x="1371600" y="0"/>
          <a:ext cx="9601200" cy="95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800214"/>
              </p:ext>
            </p:extLst>
          </p:nvPr>
        </p:nvGraphicFramePr>
        <p:xfrm>
          <a:off x="787398" y="952503"/>
          <a:ext cx="11404599" cy="593698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04802">
                  <a:extLst>
                    <a:ext uri="{9D8B030D-6E8A-4147-A177-3AD203B41FA5}">
                      <a16:colId xmlns:a16="http://schemas.microsoft.com/office/drawing/2014/main" val="3718157634"/>
                    </a:ext>
                  </a:extLst>
                </a:gridCol>
                <a:gridCol w="2653075">
                  <a:extLst>
                    <a:ext uri="{9D8B030D-6E8A-4147-A177-3AD203B41FA5}">
                      <a16:colId xmlns:a16="http://schemas.microsoft.com/office/drawing/2014/main" val="1771022668"/>
                    </a:ext>
                  </a:extLst>
                </a:gridCol>
                <a:gridCol w="731846">
                  <a:extLst>
                    <a:ext uri="{9D8B030D-6E8A-4147-A177-3AD203B41FA5}">
                      <a16:colId xmlns:a16="http://schemas.microsoft.com/office/drawing/2014/main" val="4072297598"/>
                    </a:ext>
                  </a:extLst>
                </a:gridCol>
                <a:gridCol w="731846">
                  <a:extLst>
                    <a:ext uri="{9D8B030D-6E8A-4147-A177-3AD203B41FA5}">
                      <a16:colId xmlns:a16="http://schemas.microsoft.com/office/drawing/2014/main" val="1202916872"/>
                    </a:ext>
                  </a:extLst>
                </a:gridCol>
                <a:gridCol w="731846">
                  <a:extLst>
                    <a:ext uri="{9D8B030D-6E8A-4147-A177-3AD203B41FA5}">
                      <a16:colId xmlns:a16="http://schemas.microsoft.com/office/drawing/2014/main" val="4244884832"/>
                    </a:ext>
                  </a:extLst>
                </a:gridCol>
                <a:gridCol w="731846">
                  <a:extLst>
                    <a:ext uri="{9D8B030D-6E8A-4147-A177-3AD203B41FA5}">
                      <a16:colId xmlns:a16="http://schemas.microsoft.com/office/drawing/2014/main" val="3800707595"/>
                    </a:ext>
                  </a:extLst>
                </a:gridCol>
                <a:gridCol w="731846">
                  <a:extLst>
                    <a:ext uri="{9D8B030D-6E8A-4147-A177-3AD203B41FA5}">
                      <a16:colId xmlns:a16="http://schemas.microsoft.com/office/drawing/2014/main" val="3508693725"/>
                    </a:ext>
                  </a:extLst>
                </a:gridCol>
                <a:gridCol w="731846">
                  <a:extLst>
                    <a:ext uri="{9D8B030D-6E8A-4147-A177-3AD203B41FA5}">
                      <a16:colId xmlns:a16="http://schemas.microsoft.com/office/drawing/2014/main" val="1090048900"/>
                    </a:ext>
                  </a:extLst>
                </a:gridCol>
                <a:gridCol w="731846">
                  <a:extLst>
                    <a:ext uri="{9D8B030D-6E8A-4147-A177-3AD203B41FA5}">
                      <a16:colId xmlns:a16="http://schemas.microsoft.com/office/drawing/2014/main" val="4286719289"/>
                    </a:ext>
                  </a:extLst>
                </a:gridCol>
                <a:gridCol w="731846">
                  <a:extLst>
                    <a:ext uri="{9D8B030D-6E8A-4147-A177-3AD203B41FA5}">
                      <a16:colId xmlns:a16="http://schemas.microsoft.com/office/drawing/2014/main" val="3332002088"/>
                    </a:ext>
                  </a:extLst>
                </a:gridCol>
                <a:gridCol w="731846">
                  <a:extLst>
                    <a:ext uri="{9D8B030D-6E8A-4147-A177-3AD203B41FA5}">
                      <a16:colId xmlns:a16="http://schemas.microsoft.com/office/drawing/2014/main" val="1148831467"/>
                    </a:ext>
                  </a:extLst>
                </a:gridCol>
                <a:gridCol w="1860108">
                  <a:extLst>
                    <a:ext uri="{9D8B030D-6E8A-4147-A177-3AD203B41FA5}">
                      <a16:colId xmlns:a16="http://schemas.microsoft.com/office/drawing/2014/main" val="2973200022"/>
                    </a:ext>
                  </a:extLst>
                </a:gridCol>
              </a:tblGrid>
              <a:tr h="433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№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Мероприятия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сен.21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окт.21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ноя.21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дек.21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янв.22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фев.22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Март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Айпрель 2022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май.20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Ожидаемый результат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973558612"/>
                  </a:ext>
                </a:extLst>
              </a:tr>
              <a:tr h="427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Сбор информации, анализ рынка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Получение информации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2496266830"/>
                  </a:ext>
                </a:extLst>
              </a:tr>
              <a:tr h="427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Написание бизнес-плана проекта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Готовый бизнес проект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2065056532"/>
                  </a:ext>
                </a:extLst>
              </a:tr>
              <a:tr h="608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Решение вопросов финансирования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Заключение договоров с инвесторами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2955573950"/>
                  </a:ext>
                </a:extLst>
              </a:tr>
              <a:tr h="638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Заключение договора с арендодателем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350000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Утверждение местонахождение производства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561926974"/>
                  </a:ext>
                </a:extLst>
              </a:tr>
              <a:tr h="638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Заказ оборудования и доставка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6000000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Получение оборудования для производства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1330943761"/>
                  </a:ext>
                </a:extLst>
              </a:tr>
              <a:tr h="807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Монтаж и настройка оборудования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Станки и оборудование готовое к производству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3168306669"/>
                  </a:ext>
                </a:extLst>
              </a:tr>
              <a:tr h="427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Приобретение прочих материалов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1492169875"/>
                  </a:ext>
                </a:extLst>
              </a:tr>
              <a:tr h="427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Наем персоналам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Заключение трудовых договоров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264767850"/>
                  </a:ext>
                </a:extLst>
              </a:tr>
              <a:tr h="427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Обучение персонала/пробная партия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Укомплектованность рабочего состава.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3587682726"/>
                  </a:ext>
                </a:extLst>
              </a:tr>
              <a:tr h="638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Начало производства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Старт </a:t>
                      </a:r>
                      <a:r>
                        <a:rPr lang="ru-RU" sz="1400" u="none" strike="noStrike" dirty="0" smtClean="0">
                          <a:effectLst/>
                        </a:rPr>
                        <a:t>производственной </a:t>
                      </a:r>
                      <a:r>
                        <a:rPr lang="ru-RU" sz="1400" u="none" strike="noStrike" dirty="0">
                          <a:effectLst/>
                        </a:rPr>
                        <a:t>линии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5033134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40068" y="0"/>
            <a:ext cx="105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10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715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21098934"/>
              </p:ext>
            </p:extLst>
          </p:nvPr>
        </p:nvGraphicFramePr>
        <p:xfrm>
          <a:off x="1371600" y="685800"/>
          <a:ext cx="9601200" cy="148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840158"/>
              </p:ext>
            </p:extLst>
          </p:nvPr>
        </p:nvGraphicFramePr>
        <p:xfrm>
          <a:off x="1371600" y="2400300"/>
          <a:ext cx="9601200" cy="11811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131437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527975969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Инвестиции в основной капитал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6926984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46033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Оборотный капитал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3547416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59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Предпроизводственные</a:t>
                      </a:r>
                      <a:r>
                        <a:rPr lang="ru-RU" sz="1800" dirty="0">
                          <a:effectLst/>
                        </a:rPr>
                        <a:t> расходы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3379568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790793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Сумма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6926984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758149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970082"/>
              </p:ext>
            </p:extLst>
          </p:nvPr>
        </p:nvGraphicFramePr>
        <p:xfrm>
          <a:off x="1485900" y="3810000"/>
          <a:ext cx="94869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40068" y="6345931"/>
            <a:ext cx="105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11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813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46103961"/>
              </p:ext>
            </p:extLst>
          </p:nvPr>
        </p:nvGraphicFramePr>
        <p:xfrm>
          <a:off x="1371600" y="-25400"/>
          <a:ext cx="9601200" cy="148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96161"/>
              </p:ext>
            </p:extLst>
          </p:nvPr>
        </p:nvGraphicFramePr>
        <p:xfrm>
          <a:off x="1371600" y="1397000"/>
          <a:ext cx="9601200" cy="14674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72757082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79748729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607096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 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Сумма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%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3438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Собственные средства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1926984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28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7770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Заемные средства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500000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7,2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6497232"/>
                  </a:ext>
                </a:extLst>
              </a:tr>
              <a:tr h="140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Привлечённые средства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4500000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64,8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9657970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Сумма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6926984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100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924107"/>
                  </a:ext>
                </a:extLst>
              </a:tr>
            </a:tbl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38234654"/>
              </p:ext>
            </p:extLst>
          </p:nvPr>
        </p:nvGraphicFramePr>
        <p:xfrm>
          <a:off x="1371600" y="2792095"/>
          <a:ext cx="9601200" cy="148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650427"/>
              </p:ext>
            </p:extLst>
          </p:nvPr>
        </p:nvGraphicFramePr>
        <p:xfrm>
          <a:off x="1371600" y="4123690"/>
          <a:ext cx="9601200" cy="25993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223700396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755908259"/>
                    </a:ext>
                  </a:extLst>
                </a:gridCol>
              </a:tblGrid>
              <a:tr h="415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Валюта кредита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500000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9914988"/>
                  </a:ext>
                </a:extLst>
              </a:tr>
              <a:tr h="415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Процентная ставка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600" b="0">
                          <a:effectLst/>
                        </a:rPr>
                        <a:t>14% 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0067516"/>
                  </a:ext>
                </a:extLst>
              </a:tr>
              <a:tr h="415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Срок погашения кредита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 года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9418625"/>
                  </a:ext>
                </a:extLst>
              </a:tr>
              <a:tr h="415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Льготный период (свободный от уплаты основной суммы долга)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Год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1126572"/>
                  </a:ext>
                </a:extLst>
              </a:tr>
              <a:tr h="415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Выплата процентов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Ежемесячно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0807952"/>
                  </a:ext>
                </a:extLst>
              </a:tr>
              <a:tr h="415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Погашение кредита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Ежемесячно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141573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140068" y="6345931"/>
            <a:ext cx="105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12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810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86952392"/>
              </p:ext>
            </p:extLst>
          </p:nvPr>
        </p:nvGraphicFramePr>
        <p:xfrm>
          <a:off x="1371600" y="0"/>
          <a:ext cx="96012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693506"/>
              </p:ext>
            </p:extLst>
          </p:nvPr>
        </p:nvGraphicFramePr>
        <p:xfrm>
          <a:off x="1371601" y="930402"/>
          <a:ext cx="9601199" cy="3291840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5512339">
                  <a:extLst>
                    <a:ext uri="{9D8B030D-6E8A-4147-A177-3AD203B41FA5}">
                      <a16:colId xmlns:a16="http://schemas.microsoft.com/office/drawing/2014/main" val="1726646759"/>
                    </a:ext>
                  </a:extLst>
                </a:gridCol>
                <a:gridCol w="4088860">
                  <a:extLst>
                    <a:ext uri="{9D8B030D-6E8A-4147-A177-3AD203B41FA5}">
                      <a16:colId xmlns:a16="http://schemas.microsoft.com/office/drawing/2014/main" val="3192069951"/>
                    </a:ext>
                  </a:extLst>
                </a:gridCol>
              </a:tblGrid>
              <a:tr h="220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Коэффициент 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Единица измерения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171177"/>
                  </a:ext>
                </a:extLst>
              </a:tr>
              <a:tr h="220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ВНД (за 5 лет)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276%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7694605"/>
                  </a:ext>
                </a:extLst>
              </a:tr>
              <a:tr h="220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Чистый дисконтированный доход (</a:t>
                      </a:r>
                      <a:r>
                        <a:rPr lang="en-US" sz="1600" b="0">
                          <a:effectLst/>
                        </a:rPr>
                        <a:t>NPV</a:t>
                      </a:r>
                      <a:r>
                        <a:rPr lang="ru-RU" sz="1600" b="0">
                          <a:effectLst/>
                        </a:rPr>
                        <a:t> за 5 лет)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52149266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762382"/>
                  </a:ext>
                </a:extLst>
              </a:tr>
              <a:tr h="220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Срок окупаемости проекта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4 месяца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6665670"/>
                  </a:ext>
                </a:extLst>
              </a:tr>
              <a:tr h="220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Рентабельность собственного капитала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176%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307666"/>
                  </a:ext>
                </a:extLst>
              </a:tr>
              <a:tr h="220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Рентабельность инвестиционного капитала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241%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7862724"/>
                  </a:ext>
                </a:extLst>
              </a:tr>
              <a:tr h="220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Рентабельность совокупного капитала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108%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7234760"/>
                  </a:ext>
                </a:extLst>
              </a:tr>
              <a:tr h="220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Рентабельность продаж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44%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0553467"/>
                  </a:ext>
                </a:extLst>
              </a:tr>
              <a:tr h="220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Индекс доходности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18,47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813316"/>
                  </a:ext>
                </a:extLst>
              </a:tr>
            </a:tbl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33910713"/>
              </p:ext>
            </p:extLst>
          </p:nvPr>
        </p:nvGraphicFramePr>
        <p:xfrm>
          <a:off x="1371600" y="3870198"/>
          <a:ext cx="96012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792680"/>
              </p:ext>
            </p:extLst>
          </p:nvPr>
        </p:nvGraphicFramePr>
        <p:xfrm>
          <a:off x="1371600" y="4987798"/>
          <a:ext cx="9601200" cy="87960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800086">
                  <a:extLst>
                    <a:ext uri="{9D8B030D-6E8A-4147-A177-3AD203B41FA5}">
                      <a16:colId xmlns:a16="http://schemas.microsoft.com/office/drawing/2014/main" val="3229310657"/>
                    </a:ext>
                  </a:extLst>
                </a:gridCol>
                <a:gridCol w="4801114">
                  <a:extLst>
                    <a:ext uri="{9D8B030D-6E8A-4147-A177-3AD203B41FA5}">
                      <a16:colId xmlns:a16="http://schemas.microsoft.com/office/drawing/2014/main" val="1627621255"/>
                    </a:ext>
                  </a:extLst>
                </a:gridCol>
              </a:tblGrid>
              <a:tr h="4398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-15">
                          <a:effectLst/>
                        </a:rPr>
                        <a:t>Точка безубыточности в единицах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600 кв 2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7888464"/>
                  </a:ext>
                </a:extLst>
              </a:tr>
              <a:tr h="4398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-15" dirty="0">
                          <a:effectLst/>
                        </a:rPr>
                        <a:t>Цена безубыточности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1159.34 </a:t>
                      </a:r>
                      <a:r>
                        <a:rPr lang="ru-RU" sz="1600" b="0" dirty="0" err="1">
                          <a:effectLst/>
                        </a:rPr>
                        <a:t>тг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6656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140068" y="6345931"/>
            <a:ext cx="105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13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75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7667780"/>
              </p:ext>
            </p:extLst>
          </p:nvPr>
        </p:nvGraphicFramePr>
        <p:xfrm>
          <a:off x="1371600" y="0"/>
          <a:ext cx="9601200" cy="148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824930"/>
              </p:ext>
            </p:extLst>
          </p:nvPr>
        </p:nvGraphicFramePr>
        <p:xfrm>
          <a:off x="2590800" y="1485900"/>
          <a:ext cx="96012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37582792"/>
              </p:ext>
            </p:extLst>
          </p:nvPr>
        </p:nvGraphicFramePr>
        <p:xfrm>
          <a:off x="716317" y="2377817"/>
          <a:ext cx="2014183" cy="108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380343554"/>
              </p:ext>
            </p:extLst>
          </p:nvPr>
        </p:nvGraphicFramePr>
        <p:xfrm>
          <a:off x="2590800" y="4356100"/>
          <a:ext cx="7162800" cy="233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140068" y="6345931"/>
            <a:ext cx="105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14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570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27828" y="2171700"/>
            <a:ext cx="8361229" cy="20982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none" dirty="0" smtClean="0"/>
              <a:t>Спасибо за внимание!</a:t>
            </a: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8648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39557292"/>
              </p:ext>
            </p:extLst>
          </p:nvPr>
        </p:nvGraphicFramePr>
        <p:xfrm>
          <a:off x="0" y="685800"/>
          <a:ext cx="5386039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Организация приёма и переработки пластиковых бутылок - Технология бизнес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66" y="685800"/>
            <a:ext cx="3534937" cy="247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изайнер из Казахстана разработала плитку из переработанного пласти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863" y="3392944"/>
            <a:ext cx="3534937" cy="24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40068" y="6345931"/>
            <a:ext cx="105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194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97741333"/>
              </p:ext>
            </p:extLst>
          </p:nvPr>
        </p:nvGraphicFramePr>
        <p:xfrm>
          <a:off x="1371600" y="685800"/>
          <a:ext cx="9601200" cy="148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690978"/>
              </p:ext>
            </p:extLst>
          </p:nvPr>
        </p:nvGraphicFramePr>
        <p:xfrm>
          <a:off x="4194175" y="2171700"/>
          <a:ext cx="3956050" cy="135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9738267"/>
              </p:ext>
            </p:extLst>
          </p:nvPr>
        </p:nvGraphicFramePr>
        <p:xfrm>
          <a:off x="1485900" y="3526356"/>
          <a:ext cx="9486900" cy="3331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40068" y="6345931"/>
            <a:ext cx="105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19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07961803"/>
              </p:ext>
            </p:extLst>
          </p:nvPr>
        </p:nvGraphicFramePr>
        <p:xfrm>
          <a:off x="1371600" y="685800"/>
          <a:ext cx="9601200" cy="148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891134"/>
              </p:ext>
            </p:extLst>
          </p:nvPr>
        </p:nvGraphicFramePr>
        <p:xfrm>
          <a:off x="1371600" y="2171694"/>
          <a:ext cx="9601200" cy="37045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060524435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11356882"/>
                    </a:ext>
                  </a:extLst>
                </a:gridCol>
              </a:tblGrid>
              <a:tr h="3568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Полное наименование компании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«Тротуар»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3733984"/>
                  </a:ext>
                </a:extLst>
              </a:tr>
              <a:tr h="275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Юридический статус и вид собственности: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ИП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9825441"/>
                  </a:ext>
                </a:extLst>
              </a:tr>
              <a:tr h="275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Дата образования компании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16.09.2021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7419255"/>
                  </a:ext>
                </a:extLst>
              </a:tr>
              <a:tr h="275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Владельцы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Затеев Дмитрий,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</a:rPr>
                        <a:t>Казыбаев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</a:rPr>
                        <a:t>Бекзат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1471486"/>
                  </a:ext>
                </a:extLst>
              </a:tr>
              <a:tr h="275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Уставный капитал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7000000 </a:t>
                      </a:r>
                      <a:r>
                        <a:rPr lang="ru-RU" sz="1600" dirty="0" err="1" smtClean="0">
                          <a:effectLst/>
                        </a:rPr>
                        <a:t>тнг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1822560"/>
                  </a:ext>
                </a:extLst>
              </a:tr>
              <a:tr h="275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Вид 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Переработка вторичного сырья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3707366"/>
                  </a:ext>
                </a:extLst>
              </a:tr>
              <a:tr h="8342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Адрес фактического местонахождения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Область, район, населенный пункт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Телефон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Костанайская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область, г.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</a:rPr>
                        <a:t>Костанай</a:t>
                      </a:r>
                      <a:r>
                        <a:rPr lang="ru-RU" sz="1600" baseline="0" dirty="0" smtClean="0">
                          <a:effectLst/>
                        </a:rPr>
                        <a:t>, ул. </a:t>
                      </a:r>
                      <a:r>
                        <a:rPr lang="ru-RU" sz="1600" baseline="0" dirty="0" err="1" smtClean="0">
                          <a:effectLst/>
                        </a:rPr>
                        <a:t>Мауленова</a:t>
                      </a:r>
                      <a:r>
                        <a:rPr lang="ru-RU" sz="1600" baseline="0" dirty="0" smtClean="0">
                          <a:effectLst/>
                        </a:rPr>
                        <a:t> 35/2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87052528402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627487"/>
                  </a:ext>
                </a:extLst>
              </a:tr>
              <a:tr h="8537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Руководитель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Ф.И.О.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Служебный телефон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Затеев </a:t>
                      </a:r>
                      <a:r>
                        <a:rPr lang="ru-RU" sz="1600" dirty="0">
                          <a:effectLst/>
                        </a:rPr>
                        <a:t>Дмитрий Андреевич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87052528402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2737934"/>
                  </a:ext>
                </a:extLst>
              </a:tr>
              <a:tr h="275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ОКЭД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ОКЭД ГК РК 03-2007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225342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40068" y="6345931"/>
            <a:ext cx="105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57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29451715"/>
              </p:ext>
            </p:extLst>
          </p:nvPr>
        </p:nvGraphicFramePr>
        <p:xfrm>
          <a:off x="1371600" y="685800"/>
          <a:ext cx="9601200" cy="148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365045"/>
              </p:ext>
            </p:extLst>
          </p:nvPr>
        </p:nvGraphicFramePr>
        <p:xfrm>
          <a:off x="1371600" y="2171698"/>
          <a:ext cx="9601200" cy="369669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80427038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882026379"/>
                    </a:ext>
                  </a:extLst>
                </a:gridCol>
              </a:tblGrid>
              <a:tr h="292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Возможности</a:t>
                      </a:r>
                      <a:endParaRPr lang="ru-RU" sz="18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Сильные </a:t>
                      </a:r>
                      <a:r>
                        <a:rPr lang="ru-RU" sz="1800" dirty="0" smtClean="0">
                          <a:effectLst/>
                        </a:rPr>
                        <a:t>стороны</a:t>
                      </a:r>
                      <a:endParaRPr lang="ru-RU" sz="1800" b="1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9001850"/>
                  </a:ext>
                </a:extLst>
              </a:tr>
              <a:tr h="1238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1.Технологическое преимущество;</a:t>
                      </a:r>
                      <a:endParaRPr lang="ru-RU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2.Занять </a:t>
                      </a:r>
                      <a:r>
                        <a:rPr lang="ru-RU" sz="1800" b="0" dirty="0">
                          <a:effectLst/>
                        </a:rPr>
                        <a:t>лидирующие позиции по производству тротуарной плитки из </a:t>
                      </a:r>
                      <a:r>
                        <a:rPr lang="ru-RU" sz="1800" b="0" dirty="0" smtClean="0">
                          <a:effectLst/>
                        </a:rPr>
                        <a:t>пластика.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r>
                        <a:rPr lang="ru-RU" sz="1800" dirty="0" smtClean="0">
                          <a:effectLst/>
                        </a:rPr>
                        <a:t>. Технологическое преимущество;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r>
                        <a:rPr lang="ru-RU" sz="1800" dirty="0" smtClean="0">
                          <a:effectLst/>
                        </a:rPr>
                        <a:t>. Первые </a:t>
                      </a:r>
                      <a:r>
                        <a:rPr lang="ru-RU" sz="1800" dirty="0">
                          <a:effectLst/>
                        </a:rPr>
                        <a:t>производители на рынке тротуарной плитки из </a:t>
                      </a:r>
                      <a:r>
                        <a:rPr lang="ru-RU" sz="1800" dirty="0" smtClean="0">
                          <a:effectLst/>
                        </a:rPr>
                        <a:t>пластика;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r>
                        <a:rPr lang="ru-RU" sz="1800" dirty="0" smtClean="0">
                          <a:effectLst/>
                        </a:rPr>
                        <a:t>. Низкая </a:t>
                      </a:r>
                      <a:r>
                        <a:rPr lang="ru-RU" sz="1800" dirty="0">
                          <a:effectLst/>
                        </a:rPr>
                        <a:t>себестоимость </a:t>
                      </a:r>
                      <a:r>
                        <a:rPr lang="ru-RU" sz="1800" dirty="0" smtClean="0">
                          <a:effectLst/>
                        </a:rPr>
                        <a:t>продукции.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3357395"/>
                  </a:ext>
                </a:extLst>
              </a:tr>
              <a:tr h="298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Угрозы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Слабые стороны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7489883"/>
                  </a:ext>
                </a:extLst>
              </a:tr>
              <a:tr h="1866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1. Значимый </a:t>
                      </a:r>
                      <a:r>
                        <a:rPr lang="ru-RU" sz="1800" b="0" dirty="0">
                          <a:effectLst/>
                        </a:rPr>
                        <a:t>рост затрат в строительной </a:t>
                      </a:r>
                      <a:r>
                        <a:rPr lang="ru-RU" sz="1800" b="0" dirty="0" smtClean="0">
                          <a:effectLst/>
                        </a:rPr>
                        <a:t>отрасли;</a:t>
                      </a:r>
                      <a:endParaRPr lang="ru-RU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2</a:t>
                      </a:r>
                      <a:r>
                        <a:rPr lang="ru-RU" sz="1800" b="0" dirty="0" smtClean="0">
                          <a:effectLst/>
                        </a:rPr>
                        <a:t>. Кризис </a:t>
                      </a:r>
                      <a:r>
                        <a:rPr lang="ru-RU" sz="1800" b="0" dirty="0">
                          <a:effectLst/>
                        </a:rPr>
                        <a:t>в </a:t>
                      </a:r>
                      <a:r>
                        <a:rPr lang="ru-RU" sz="1800" b="0" dirty="0" smtClean="0">
                          <a:effectLst/>
                        </a:rPr>
                        <a:t>стране;</a:t>
                      </a:r>
                      <a:endParaRPr lang="ru-RU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3. Низкая </a:t>
                      </a:r>
                      <a:r>
                        <a:rPr lang="ru-RU" sz="1800" b="0" dirty="0">
                          <a:effectLst/>
                        </a:rPr>
                        <a:t>квалификация </a:t>
                      </a:r>
                      <a:r>
                        <a:rPr lang="ru-RU" sz="1800" b="0" dirty="0" smtClean="0">
                          <a:effectLst/>
                        </a:rPr>
                        <a:t>персонала.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r>
                        <a:rPr lang="ru-RU" sz="1800" dirty="0" smtClean="0">
                          <a:effectLst/>
                        </a:rPr>
                        <a:t>. Отсутствие сайта;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r>
                        <a:rPr lang="ru-RU" sz="1800" dirty="0" smtClean="0">
                          <a:effectLst/>
                        </a:rPr>
                        <a:t>. Низкая </a:t>
                      </a:r>
                      <a:r>
                        <a:rPr lang="ru-RU" sz="1800" dirty="0">
                          <a:effectLst/>
                        </a:rPr>
                        <a:t>лояльность к </a:t>
                      </a:r>
                      <a:r>
                        <a:rPr lang="ru-RU" sz="1800" dirty="0" smtClean="0">
                          <a:effectLst/>
                        </a:rPr>
                        <a:t>продукции;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r>
                        <a:rPr lang="ru-RU" sz="1800" dirty="0" smtClean="0">
                          <a:effectLst/>
                        </a:rPr>
                        <a:t>. Низкое </a:t>
                      </a:r>
                      <a:r>
                        <a:rPr lang="ru-RU" sz="1800" dirty="0">
                          <a:effectLst/>
                        </a:rPr>
                        <a:t>знание </a:t>
                      </a:r>
                      <a:r>
                        <a:rPr lang="ru-RU" sz="1800" dirty="0" smtClean="0">
                          <a:effectLst/>
                        </a:rPr>
                        <a:t>рынка;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r>
                        <a:rPr lang="ru-RU" sz="1800" dirty="0" smtClean="0">
                          <a:effectLst/>
                        </a:rPr>
                        <a:t>. Низкий </a:t>
                      </a:r>
                      <a:r>
                        <a:rPr lang="ru-RU" sz="1800" dirty="0">
                          <a:effectLst/>
                        </a:rPr>
                        <a:t>уровень </a:t>
                      </a:r>
                      <a:r>
                        <a:rPr lang="ru-RU" sz="1800" dirty="0" smtClean="0">
                          <a:effectLst/>
                        </a:rPr>
                        <a:t>имиджа;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r>
                        <a:rPr lang="ru-RU" sz="1800" dirty="0" smtClean="0">
                          <a:effectLst/>
                        </a:rPr>
                        <a:t>. Зависимость </a:t>
                      </a:r>
                      <a:r>
                        <a:rPr lang="ru-RU" sz="1800" dirty="0">
                          <a:effectLst/>
                        </a:rPr>
                        <a:t>от </a:t>
                      </a:r>
                      <a:r>
                        <a:rPr lang="ru-RU" sz="1800" dirty="0" smtClean="0">
                          <a:effectLst/>
                        </a:rPr>
                        <a:t>сезонности;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r>
                        <a:rPr lang="ru-RU" sz="1800" dirty="0" smtClean="0">
                          <a:effectLst/>
                        </a:rPr>
                        <a:t>. Высокая конкуренция.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73088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40068" y="6345931"/>
            <a:ext cx="105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77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53213634"/>
              </p:ext>
            </p:extLst>
          </p:nvPr>
        </p:nvGraphicFramePr>
        <p:xfrm>
          <a:off x="1371604" y="0"/>
          <a:ext cx="9601200" cy="107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501392"/>
              </p:ext>
            </p:extLst>
          </p:nvPr>
        </p:nvGraphicFramePr>
        <p:xfrm>
          <a:off x="1371596" y="1079500"/>
          <a:ext cx="9601204" cy="24261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70477">
                  <a:extLst>
                    <a:ext uri="{9D8B030D-6E8A-4147-A177-3AD203B41FA5}">
                      <a16:colId xmlns:a16="http://schemas.microsoft.com/office/drawing/2014/main" val="2480736719"/>
                    </a:ext>
                  </a:extLst>
                </a:gridCol>
                <a:gridCol w="816082">
                  <a:extLst>
                    <a:ext uri="{9D8B030D-6E8A-4147-A177-3AD203B41FA5}">
                      <a16:colId xmlns:a16="http://schemas.microsoft.com/office/drawing/2014/main" val="113333493"/>
                    </a:ext>
                  </a:extLst>
                </a:gridCol>
                <a:gridCol w="816082">
                  <a:extLst>
                    <a:ext uri="{9D8B030D-6E8A-4147-A177-3AD203B41FA5}">
                      <a16:colId xmlns:a16="http://schemas.microsoft.com/office/drawing/2014/main" val="1971916473"/>
                    </a:ext>
                  </a:extLst>
                </a:gridCol>
                <a:gridCol w="816082">
                  <a:extLst>
                    <a:ext uri="{9D8B030D-6E8A-4147-A177-3AD203B41FA5}">
                      <a16:colId xmlns:a16="http://schemas.microsoft.com/office/drawing/2014/main" val="1842356810"/>
                    </a:ext>
                  </a:extLst>
                </a:gridCol>
                <a:gridCol w="816082">
                  <a:extLst>
                    <a:ext uri="{9D8B030D-6E8A-4147-A177-3AD203B41FA5}">
                      <a16:colId xmlns:a16="http://schemas.microsoft.com/office/drawing/2014/main" val="1985220521"/>
                    </a:ext>
                  </a:extLst>
                </a:gridCol>
                <a:gridCol w="816082">
                  <a:extLst>
                    <a:ext uri="{9D8B030D-6E8A-4147-A177-3AD203B41FA5}">
                      <a16:colId xmlns:a16="http://schemas.microsoft.com/office/drawing/2014/main" val="870740181"/>
                    </a:ext>
                  </a:extLst>
                </a:gridCol>
                <a:gridCol w="816082">
                  <a:extLst>
                    <a:ext uri="{9D8B030D-6E8A-4147-A177-3AD203B41FA5}">
                      <a16:colId xmlns:a16="http://schemas.microsoft.com/office/drawing/2014/main" val="1077430760"/>
                    </a:ext>
                  </a:extLst>
                </a:gridCol>
                <a:gridCol w="816082">
                  <a:extLst>
                    <a:ext uri="{9D8B030D-6E8A-4147-A177-3AD203B41FA5}">
                      <a16:colId xmlns:a16="http://schemas.microsoft.com/office/drawing/2014/main" val="2234142560"/>
                    </a:ext>
                  </a:extLst>
                </a:gridCol>
                <a:gridCol w="718153">
                  <a:extLst>
                    <a:ext uri="{9D8B030D-6E8A-4147-A177-3AD203B41FA5}">
                      <a16:colId xmlns:a16="http://schemas.microsoft.com/office/drawing/2014/main" val="3992072922"/>
                    </a:ext>
                  </a:extLst>
                </a:gridCol>
              </a:tblGrid>
              <a:tr h="467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01.05.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01.06.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01.07.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01.08.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01.09.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01.10.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01.11.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01.12.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2327418"/>
                  </a:ext>
                </a:extLst>
              </a:tr>
              <a:tr h="104228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FFFFFF"/>
                        </a:buClr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kern="1200" dirty="0" smtClean="0">
                          <a:effectLst/>
                        </a:rPr>
                        <a:t>Объём продаж (Брусчатка за кв^2м):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1007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1100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982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1050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863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500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2432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FFFFFF"/>
                        </a:buClr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kern="1200" dirty="0" smtClean="0">
                          <a:effectLst/>
                        </a:rPr>
                        <a:t>Цена за кв^2м, тенге: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1500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1750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1750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1750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1500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1500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1500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2574047"/>
                  </a:ext>
                </a:extLst>
              </a:tr>
              <a:tr h="268058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FFFFFF"/>
                        </a:buClr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kern="1200" dirty="0" smtClean="0">
                          <a:effectLst/>
                        </a:rPr>
                        <a:t>Планируемый объём поступлений (выручка) от продаж, тенге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1365000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1425000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1762250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1925000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1718500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1575000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1294500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750000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8452723"/>
                  </a:ext>
                </a:extLst>
              </a:tr>
              <a:tr h="467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kern="1200" dirty="0">
                          <a:effectLst/>
                        </a:rPr>
                        <a:t>Итого выручка, тенге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11815250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489310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891263"/>
              </p:ext>
            </p:extLst>
          </p:nvPr>
        </p:nvGraphicFramePr>
        <p:xfrm>
          <a:off x="1371600" y="3505659"/>
          <a:ext cx="9601200" cy="335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40068" y="6345931"/>
            <a:ext cx="105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26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91709818"/>
              </p:ext>
            </p:extLst>
          </p:nvPr>
        </p:nvGraphicFramePr>
        <p:xfrm>
          <a:off x="1371604" y="0"/>
          <a:ext cx="10172698" cy="107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34883"/>
              </p:ext>
            </p:extLst>
          </p:nvPr>
        </p:nvGraphicFramePr>
        <p:xfrm>
          <a:off x="1371604" y="1079501"/>
          <a:ext cx="10172703" cy="22097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20607">
                  <a:extLst>
                    <a:ext uri="{9D8B030D-6E8A-4147-A177-3AD203B41FA5}">
                      <a16:colId xmlns:a16="http://schemas.microsoft.com/office/drawing/2014/main" val="1886562686"/>
                    </a:ext>
                  </a:extLst>
                </a:gridCol>
                <a:gridCol w="621008">
                  <a:extLst>
                    <a:ext uri="{9D8B030D-6E8A-4147-A177-3AD203B41FA5}">
                      <a16:colId xmlns:a16="http://schemas.microsoft.com/office/drawing/2014/main" val="1523159966"/>
                    </a:ext>
                  </a:extLst>
                </a:gridCol>
                <a:gridCol w="621008">
                  <a:extLst>
                    <a:ext uri="{9D8B030D-6E8A-4147-A177-3AD203B41FA5}">
                      <a16:colId xmlns:a16="http://schemas.microsoft.com/office/drawing/2014/main" val="352823351"/>
                    </a:ext>
                  </a:extLst>
                </a:gridCol>
                <a:gridCol w="621008">
                  <a:extLst>
                    <a:ext uri="{9D8B030D-6E8A-4147-A177-3AD203B41FA5}">
                      <a16:colId xmlns:a16="http://schemas.microsoft.com/office/drawing/2014/main" val="3870676428"/>
                    </a:ext>
                  </a:extLst>
                </a:gridCol>
                <a:gridCol w="621008">
                  <a:extLst>
                    <a:ext uri="{9D8B030D-6E8A-4147-A177-3AD203B41FA5}">
                      <a16:colId xmlns:a16="http://schemas.microsoft.com/office/drawing/2014/main" val="630618719"/>
                    </a:ext>
                  </a:extLst>
                </a:gridCol>
                <a:gridCol w="621008">
                  <a:extLst>
                    <a:ext uri="{9D8B030D-6E8A-4147-A177-3AD203B41FA5}">
                      <a16:colId xmlns:a16="http://schemas.microsoft.com/office/drawing/2014/main" val="3041064883"/>
                    </a:ext>
                  </a:extLst>
                </a:gridCol>
                <a:gridCol w="621008">
                  <a:extLst>
                    <a:ext uri="{9D8B030D-6E8A-4147-A177-3AD203B41FA5}">
                      <a16:colId xmlns:a16="http://schemas.microsoft.com/office/drawing/2014/main" val="2801767204"/>
                    </a:ext>
                  </a:extLst>
                </a:gridCol>
                <a:gridCol w="621008">
                  <a:extLst>
                    <a:ext uri="{9D8B030D-6E8A-4147-A177-3AD203B41FA5}">
                      <a16:colId xmlns:a16="http://schemas.microsoft.com/office/drawing/2014/main" val="3453938066"/>
                    </a:ext>
                  </a:extLst>
                </a:gridCol>
                <a:gridCol w="621008">
                  <a:extLst>
                    <a:ext uri="{9D8B030D-6E8A-4147-A177-3AD203B41FA5}">
                      <a16:colId xmlns:a16="http://schemas.microsoft.com/office/drawing/2014/main" val="2922744427"/>
                    </a:ext>
                  </a:extLst>
                </a:gridCol>
                <a:gridCol w="621008">
                  <a:extLst>
                    <a:ext uri="{9D8B030D-6E8A-4147-A177-3AD203B41FA5}">
                      <a16:colId xmlns:a16="http://schemas.microsoft.com/office/drawing/2014/main" val="3428069744"/>
                    </a:ext>
                  </a:extLst>
                </a:gridCol>
                <a:gridCol w="621008">
                  <a:extLst>
                    <a:ext uri="{9D8B030D-6E8A-4147-A177-3AD203B41FA5}">
                      <a16:colId xmlns:a16="http://schemas.microsoft.com/office/drawing/2014/main" val="1776143141"/>
                    </a:ext>
                  </a:extLst>
                </a:gridCol>
                <a:gridCol w="621008">
                  <a:extLst>
                    <a:ext uri="{9D8B030D-6E8A-4147-A177-3AD203B41FA5}">
                      <a16:colId xmlns:a16="http://schemas.microsoft.com/office/drawing/2014/main" val="1914967581"/>
                    </a:ext>
                  </a:extLst>
                </a:gridCol>
                <a:gridCol w="621008">
                  <a:extLst>
                    <a:ext uri="{9D8B030D-6E8A-4147-A177-3AD203B41FA5}">
                      <a16:colId xmlns:a16="http://schemas.microsoft.com/office/drawing/2014/main" val="3988449609"/>
                    </a:ext>
                  </a:extLst>
                </a:gridCol>
              </a:tblGrid>
              <a:tr h="325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01.01.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01.02.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01.03.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01.04.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01.05.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01.06.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01.07.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01.08.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01.09.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01.10.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01.11.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01.12.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extLst>
                  <a:ext uri="{0D108BD9-81ED-4DB2-BD59-A6C34878D82A}">
                    <a16:rowId xmlns:a16="http://schemas.microsoft.com/office/drawing/2014/main" val="1234049554"/>
                  </a:ext>
                </a:extLst>
              </a:tr>
              <a:tr h="594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1. Объём продаж (Брусчатка за кв^2м):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736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2462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3096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3065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2465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extLst>
                  <a:ext uri="{0D108BD9-81ED-4DB2-BD59-A6C34878D82A}">
                    <a16:rowId xmlns:a16="http://schemas.microsoft.com/office/drawing/2014/main" val="2051459778"/>
                  </a:ext>
                </a:extLst>
              </a:tr>
              <a:tr h="325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2. Цена за кв^2м, тенге: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extLst>
                  <a:ext uri="{0D108BD9-81ED-4DB2-BD59-A6C34878D82A}">
                    <a16:rowId xmlns:a16="http://schemas.microsoft.com/office/drawing/2014/main" val="477874679"/>
                  </a:ext>
                </a:extLst>
              </a:tr>
              <a:tr h="637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3. Планируемый объём поступлений (выручка) от продаж, тенге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1104000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1350000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2319000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4308500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6192000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7280000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7280000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7280000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7280000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5363750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3697500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2250000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extLst>
                  <a:ext uri="{0D108BD9-81ED-4DB2-BD59-A6C34878D82A}">
                    <a16:rowId xmlns:a16="http://schemas.microsoft.com/office/drawing/2014/main" val="3984449571"/>
                  </a:ext>
                </a:extLst>
              </a:tr>
              <a:tr h="325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Итого выручка, тенге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55704750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40" marR="9340" marT="93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79822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372428"/>
              </p:ext>
            </p:extLst>
          </p:nvPr>
        </p:nvGraphicFramePr>
        <p:xfrm>
          <a:off x="1371604" y="3289300"/>
          <a:ext cx="10172702" cy="356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40068" y="6345931"/>
            <a:ext cx="105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6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13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47457772"/>
              </p:ext>
            </p:extLst>
          </p:nvPr>
        </p:nvGraphicFramePr>
        <p:xfrm>
          <a:off x="1371600" y="0"/>
          <a:ext cx="9601200" cy="148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714829"/>
              </p:ext>
            </p:extLst>
          </p:nvPr>
        </p:nvGraphicFramePr>
        <p:xfrm>
          <a:off x="1371599" y="1250949"/>
          <a:ext cx="9601201" cy="184150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80048">
                  <a:extLst>
                    <a:ext uri="{9D8B030D-6E8A-4147-A177-3AD203B41FA5}">
                      <a16:colId xmlns:a16="http://schemas.microsoft.com/office/drawing/2014/main" val="3870633419"/>
                    </a:ext>
                  </a:extLst>
                </a:gridCol>
                <a:gridCol w="1346552">
                  <a:extLst>
                    <a:ext uri="{9D8B030D-6E8A-4147-A177-3AD203B41FA5}">
                      <a16:colId xmlns:a16="http://schemas.microsoft.com/office/drawing/2014/main" val="3435806701"/>
                    </a:ext>
                  </a:extLst>
                </a:gridCol>
                <a:gridCol w="897701">
                  <a:extLst>
                    <a:ext uri="{9D8B030D-6E8A-4147-A177-3AD203B41FA5}">
                      <a16:colId xmlns:a16="http://schemas.microsoft.com/office/drawing/2014/main" val="3591946790"/>
                    </a:ext>
                  </a:extLst>
                </a:gridCol>
                <a:gridCol w="2430107">
                  <a:extLst>
                    <a:ext uri="{9D8B030D-6E8A-4147-A177-3AD203B41FA5}">
                      <a16:colId xmlns:a16="http://schemas.microsoft.com/office/drawing/2014/main" val="932309312"/>
                    </a:ext>
                  </a:extLst>
                </a:gridCol>
                <a:gridCol w="1402659">
                  <a:extLst>
                    <a:ext uri="{9D8B030D-6E8A-4147-A177-3AD203B41FA5}">
                      <a16:colId xmlns:a16="http://schemas.microsoft.com/office/drawing/2014/main" val="3424681026"/>
                    </a:ext>
                  </a:extLst>
                </a:gridCol>
                <a:gridCol w="729383">
                  <a:extLst>
                    <a:ext uri="{9D8B030D-6E8A-4147-A177-3AD203B41FA5}">
                      <a16:colId xmlns:a16="http://schemas.microsoft.com/office/drawing/2014/main" val="2272171748"/>
                    </a:ext>
                  </a:extLst>
                </a:gridCol>
                <a:gridCol w="1714751">
                  <a:extLst>
                    <a:ext uri="{9D8B030D-6E8A-4147-A177-3AD203B41FA5}">
                      <a16:colId xmlns:a16="http://schemas.microsoft.com/office/drawing/2014/main" val="3912824925"/>
                    </a:ext>
                  </a:extLst>
                </a:gridCol>
              </a:tblGrid>
              <a:tr h="520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Вид сырья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Объём закупа в месяц (натур. ед.)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Цена, тенге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Затраты на сырьё в месяц, тенге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Поставщик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Условия поставки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Периодичность закупа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6845980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Песок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34 580 кг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69100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Шувалов В.П., ИП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Доставка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Раз в месяц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1153201"/>
                  </a:ext>
                </a:extLst>
              </a:tr>
              <a:tr h="520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Пластиковые бутылки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3640 кг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182000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ТОО «</a:t>
                      </a:r>
                      <a:r>
                        <a:rPr lang="ru-RU" sz="1200" u="none" strike="noStrike" dirty="0" err="1">
                          <a:effectLst/>
                        </a:rPr>
                        <a:t>Тазалык</a:t>
                      </a:r>
                      <a:r>
                        <a:rPr lang="ru-RU" sz="1200" u="none" strike="noStrike" dirty="0">
                          <a:effectLst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Доставка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Раз в месяц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3291357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Краситель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364 кг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12740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https://emali.all.biz/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Доставка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Раз в месяц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0201868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Итого, затрат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263840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9752"/>
                  </a:ext>
                </a:extLst>
              </a:tr>
            </a:tbl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77383664"/>
              </p:ext>
            </p:extLst>
          </p:nvPr>
        </p:nvGraphicFramePr>
        <p:xfrm>
          <a:off x="1371598" y="2857499"/>
          <a:ext cx="9601200" cy="148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861582"/>
              </p:ext>
            </p:extLst>
          </p:nvPr>
        </p:nvGraphicFramePr>
        <p:xfrm>
          <a:off x="1371600" y="4140202"/>
          <a:ext cx="9601200" cy="271779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74767">
                  <a:extLst>
                    <a:ext uri="{9D8B030D-6E8A-4147-A177-3AD203B41FA5}">
                      <a16:colId xmlns:a16="http://schemas.microsoft.com/office/drawing/2014/main" val="2007271678"/>
                    </a:ext>
                  </a:extLst>
                </a:gridCol>
                <a:gridCol w="1542011">
                  <a:extLst>
                    <a:ext uri="{9D8B030D-6E8A-4147-A177-3AD203B41FA5}">
                      <a16:colId xmlns:a16="http://schemas.microsoft.com/office/drawing/2014/main" val="1718339292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1078403572"/>
                    </a:ext>
                  </a:extLst>
                </a:gridCol>
                <a:gridCol w="1008611">
                  <a:extLst>
                    <a:ext uri="{9D8B030D-6E8A-4147-A177-3AD203B41FA5}">
                      <a16:colId xmlns:a16="http://schemas.microsoft.com/office/drawing/2014/main" val="1221246198"/>
                    </a:ext>
                  </a:extLst>
                </a:gridCol>
                <a:gridCol w="762923">
                  <a:extLst>
                    <a:ext uri="{9D8B030D-6E8A-4147-A177-3AD203B41FA5}">
                      <a16:colId xmlns:a16="http://schemas.microsoft.com/office/drawing/2014/main" val="1913225179"/>
                    </a:ext>
                  </a:extLst>
                </a:gridCol>
                <a:gridCol w="1331884">
                  <a:extLst>
                    <a:ext uri="{9D8B030D-6E8A-4147-A177-3AD203B41FA5}">
                      <a16:colId xmlns:a16="http://schemas.microsoft.com/office/drawing/2014/main" val="1964730605"/>
                    </a:ext>
                  </a:extLst>
                </a:gridCol>
                <a:gridCol w="1474124">
                  <a:extLst>
                    <a:ext uri="{9D8B030D-6E8A-4147-A177-3AD203B41FA5}">
                      <a16:colId xmlns:a16="http://schemas.microsoft.com/office/drawing/2014/main" val="3185429937"/>
                    </a:ext>
                  </a:extLst>
                </a:gridCol>
              </a:tblGrid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Оборудование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Производитель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Поставщик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Цены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Мощность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Габариты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Производительность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5542892"/>
                  </a:ext>
                </a:extLst>
              </a:tr>
              <a:tr h="45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Дробилка полимеров TLE4128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Guangdong, China</a:t>
                      </a:r>
                      <a:endParaRPr lang="ru-RU" sz="12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https://russian.alibaba.com</a:t>
                      </a:r>
                      <a:endParaRPr lang="ru-RU" sz="11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781688 тенге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 кВт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1200*860*1350Мм</a:t>
                      </a:r>
                      <a:endParaRPr lang="ru-RU" sz="12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50 - 250 kg/h</a:t>
                      </a:r>
                      <a:endParaRPr lang="ru-RU" sz="12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484701"/>
                  </a:ext>
                </a:extLst>
              </a:tr>
              <a:tr h="898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Термошнекосмесительная машина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Республика Беларусь, г. Брест</a:t>
                      </a:r>
                      <a:endParaRPr lang="ru-RU" sz="1200" b="0" i="0" u="none" strike="noStrike">
                        <a:solidFill>
                          <a:srgbClr val="28282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ООО "Рециклинговая компания инжиниринг",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4535570 тенге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11.2 Квт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3600х1200х400 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300 кг/час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1840038"/>
                  </a:ext>
                </a:extLst>
              </a:tr>
              <a:tr h="898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Формовочный узел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Республика Беларусь, г. Брест</a:t>
                      </a:r>
                      <a:endParaRPr lang="ru-RU" sz="1200" b="0" i="0" u="none" strike="noStrike">
                        <a:solidFill>
                          <a:srgbClr val="28282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ООО "Рециклинговая компания инжиниринг",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630000 тенге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14кВт</a:t>
                      </a:r>
                      <a:endParaRPr lang="ru-RU" sz="1200" b="0" i="0" u="none" strike="noStrike">
                        <a:solidFill>
                          <a:srgbClr val="01011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2800*1600*2200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150-300 кг/час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2574398"/>
                  </a:ext>
                </a:extLst>
              </a:tr>
              <a:tr h="232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Итого затрат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5947258 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18335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140068" y="6345931"/>
            <a:ext cx="105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7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5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9692831"/>
              </p:ext>
            </p:extLst>
          </p:nvPr>
        </p:nvGraphicFramePr>
        <p:xfrm>
          <a:off x="1371600" y="12700"/>
          <a:ext cx="9601200" cy="102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13719"/>
              </p:ext>
            </p:extLst>
          </p:nvPr>
        </p:nvGraphicFramePr>
        <p:xfrm>
          <a:off x="1371600" y="1041400"/>
          <a:ext cx="9601200" cy="109363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091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5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1 м2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в месяц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Костанай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ул.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Мауленова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35/2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49703922"/>
              </p:ext>
            </p:extLst>
          </p:nvPr>
        </p:nvGraphicFramePr>
        <p:xfrm>
          <a:off x="1371600" y="2204165"/>
          <a:ext cx="9601200" cy="102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448736"/>
              </p:ext>
            </p:extLst>
          </p:nvPr>
        </p:nvGraphicFramePr>
        <p:xfrm>
          <a:off x="1371600" y="3232865"/>
          <a:ext cx="9601200" cy="334573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77687">
                  <a:extLst>
                    <a:ext uri="{9D8B030D-6E8A-4147-A177-3AD203B41FA5}">
                      <a16:colId xmlns:a16="http://schemas.microsoft.com/office/drawing/2014/main" val="1896240985"/>
                    </a:ext>
                  </a:extLst>
                </a:gridCol>
                <a:gridCol w="2257079">
                  <a:extLst>
                    <a:ext uri="{9D8B030D-6E8A-4147-A177-3AD203B41FA5}">
                      <a16:colId xmlns:a16="http://schemas.microsoft.com/office/drawing/2014/main" val="1269029393"/>
                    </a:ext>
                  </a:extLst>
                </a:gridCol>
                <a:gridCol w="1589431">
                  <a:extLst>
                    <a:ext uri="{9D8B030D-6E8A-4147-A177-3AD203B41FA5}">
                      <a16:colId xmlns:a16="http://schemas.microsoft.com/office/drawing/2014/main" val="1503365072"/>
                    </a:ext>
                  </a:extLst>
                </a:gridCol>
                <a:gridCol w="3377003">
                  <a:extLst>
                    <a:ext uri="{9D8B030D-6E8A-4147-A177-3AD203B41FA5}">
                      <a16:colId xmlns:a16="http://schemas.microsoft.com/office/drawing/2014/main" val="3922176013"/>
                    </a:ext>
                  </a:extLst>
                </a:gridCol>
              </a:tblGrid>
              <a:tr h="373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effectLst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effectLst/>
                        </a:rPr>
                        <a:t>Количество работников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effectLst/>
                        </a:rPr>
                        <a:t>Месячный оклад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effectLst/>
                        </a:rPr>
                        <a:t>Затраты на оплату труда в год, тенге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7083873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u="none" strike="noStrike" dirty="0">
                          <a:effectLst/>
                        </a:rPr>
                        <a:t>Управление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290000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3480000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967970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u="none" strike="noStrike" dirty="0">
                          <a:effectLst/>
                        </a:rPr>
                        <a:t>Директор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150000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1800000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0769022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u="none" strike="noStrike" dirty="0">
                          <a:effectLst/>
                        </a:rPr>
                        <a:t>Заместитель директора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140000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1680000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0991873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u="none" strike="noStrike" dirty="0">
                          <a:effectLst/>
                        </a:rPr>
                        <a:t>Производственная линия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312000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3744000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9528702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u="none" strike="noStrike" dirty="0">
                          <a:effectLst/>
                        </a:rPr>
                        <a:t>Рабочие линии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104000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1248000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5732151"/>
                  </a:ext>
                </a:extLst>
              </a:tr>
              <a:tr h="3736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u="none" strike="noStrike" dirty="0">
                          <a:effectLst/>
                        </a:rPr>
                        <a:t>Прочий персонал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104000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2496000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1734067"/>
                  </a:ext>
                </a:extLst>
              </a:tr>
              <a:tr h="7302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u="none" strike="noStrike" dirty="0">
                          <a:effectLst/>
                        </a:rPr>
                        <a:t>Итого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smtClean="0">
                          <a:effectLst/>
                        </a:rPr>
                        <a:t>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602000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7224000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686678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140068" y="6345931"/>
            <a:ext cx="105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46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133</TotalTime>
  <Words>1073</Words>
  <Application>Microsoft Office PowerPoint</Application>
  <PresentationFormat>Широкоэкранный</PresentationFormat>
  <Paragraphs>489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 Unicode MS</vt:lpstr>
      <vt:lpstr>Calibri</vt:lpstr>
      <vt:lpstr>Franklin Gothic Book</vt:lpstr>
      <vt:lpstr>Times New Roman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15</cp:revision>
  <dcterms:created xsi:type="dcterms:W3CDTF">2021-12-22T18:19:11Z</dcterms:created>
  <dcterms:modified xsi:type="dcterms:W3CDTF">2021-12-23T05:18:37Z</dcterms:modified>
</cp:coreProperties>
</file>